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23"/>
  </p:notesMasterIdLst>
  <p:sldIdLst>
    <p:sldId id="256" r:id="rId2"/>
    <p:sldId id="257" r:id="rId3"/>
    <p:sldId id="325" r:id="rId4"/>
    <p:sldId id="299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66" r:id="rId15"/>
    <p:sldId id="326" r:id="rId16"/>
    <p:sldId id="262" r:id="rId17"/>
    <p:sldId id="365" r:id="rId18"/>
    <p:sldId id="264" r:id="rId19"/>
    <p:sldId id="265" r:id="rId20"/>
    <p:sldId id="266" r:id="rId21"/>
    <p:sldId id="26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D6F6"/>
    <a:srgbClr val="29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758" autoAdjust="0"/>
  </p:normalViewPr>
  <p:slideViewPr>
    <p:cSldViewPr snapToGrid="0" snapToObjects="1">
      <p:cViewPr>
        <p:scale>
          <a:sx n="100" d="100"/>
          <a:sy n="100" d="100"/>
        </p:scale>
        <p:origin x="-168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6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8A28DC-063C-454A-9AE3-D97ADA3408C3}" type="doc">
      <dgm:prSet loTypeId="urn:microsoft.com/office/officeart/2005/8/layout/p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DEAC051-3A8F-0E48-9084-CC5CDE271078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2400" dirty="0" err="1" smtClean="0">
              <a:solidFill>
                <a:schemeClr val="tx1"/>
              </a:solidFill>
            </a:rPr>
            <a:t>Défect</a:t>
          </a:r>
          <a:r>
            <a:rPr lang="fr-FR" sz="2400" dirty="0" smtClean="0">
              <a:solidFill>
                <a:schemeClr val="tx1"/>
              </a:solidFill>
            </a:rPr>
            <a:t> </a:t>
          </a:r>
          <a:r>
            <a:rPr lang="fr-FR" sz="2400" dirty="0" err="1" smtClean="0">
              <a:solidFill>
                <a:schemeClr val="tx1"/>
              </a:solidFill>
            </a:rPr>
            <a:t>ostéochondral</a:t>
          </a:r>
          <a:r>
            <a:rPr lang="fr-FR" sz="2400" dirty="0" smtClean="0">
              <a:solidFill>
                <a:schemeClr val="tx1"/>
              </a:solidFill>
            </a:rPr>
            <a:t> d’un genou de rat</a:t>
          </a:r>
          <a:endParaRPr lang="fr-FR" sz="2400" dirty="0">
            <a:solidFill>
              <a:schemeClr val="tx1"/>
            </a:solidFill>
          </a:endParaRPr>
        </a:p>
      </dgm:t>
    </dgm:pt>
    <dgm:pt modelId="{CFD90B57-6DC2-F34A-940F-66F04BC57048}" type="parTrans" cxnId="{86C0B9D0-DDB6-3947-8545-B69BE9910CA9}">
      <dgm:prSet/>
      <dgm:spPr/>
      <dgm:t>
        <a:bodyPr/>
        <a:lstStyle/>
        <a:p>
          <a:endParaRPr lang="fr-FR"/>
        </a:p>
      </dgm:t>
    </dgm:pt>
    <dgm:pt modelId="{2BC1D724-5E42-5C4F-B1E4-8E71D48E53C6}" type="sibTrans" cxnId="{86C0B9D0-DDB6-3947-8545-B69BE9910CA9}">
      <dgm:prSet/>
      <dgm:spPr/>
      <dgm:t>
        <a:bodyPr/>
        <a:lstStyle/>
        <a:p>
          <a:endParaRPr lang="fr-FR"/>
        </a:p>
      </dgm:t>
    </dgm:pt>
    <dgm:pt modelId="{F4D66C45-B9BA-9543-97CA-D84097FA9E0C}">
      <dgm:prSet phldrT="[Texte]" custT="1"/>
      <dgm:spPr/>
      <dgm:t>
        <a:bodyPr/>
        <a:lstStyle/>
        <a:p>
          <a:r>
            <a:rPr lang="fr-FR" sz="2000" dirty="0" smtClean="0"/>
            <a:t>Reconstruction du complexe </a:t>
          </a:r>
          <a:r>
            <a:rPr lang="fr-FR" sz="2000" dirty="0" err="1" smtClean="0"/>
            <a:t>ostéochondral</a:t>
          </a:r>
          <a:r>
            <a:rPr lang="fr-FR" sz="2000" dirty="0" smtClean="0"/>
            <a:t> 1 mois après traitement par                                      CSM et BMP (os déminéralisé)</a:t>
          </a:r>
        </a:p>
        <a:p>
          <a:r>
            <a:rPr lang="fr-FR" sz="2000" dirty="0" smtClean="0"/>
            <a:t>Pas de régénération avec CSM seules</a:t>
          </a:r>
          <a:endParaRPr lang="fr-FR" sz="2000" dirty="0"/>
        </a:p>
      </dgm:t>
    </dgm:pt>
    <dgm:pt modelId="{54D12650-46B4-9146-9017-1DB8CFDA0AC6}" type="parTrans" cxnId="{C1CA7C02-F88E-6748-8A6B-66F101858541}">
      <dgm:prSet/>
      <dgm:spPr/>
      <dgm:t>
        <a:bodyPr/>
        <a:lstStyle/>
        <a:p>
          <a:endParaRPr lang="fr-FR"/>
        </a:p>
      </dgm:t>
    </dgm:pt>
    <dgm:pt modelId="{9778AC7D-910C-7E46-98EC-44C8D381FA43}" type="sibTrans" cxnId="{C1CA7C02-F88E-6748-8A6B-66F101858541}">
      <dgm:prSet/>
      <dgm:spPr/>
      <dgm:t>
        <a:bodyPr/>
        <a:lstStyle/>
        <a:p>
          <a:endParaRPr lang="fr-FR"/>
        </a:p>
      </dgm:t>
    </dgm:pt>
    <dgm:pt modelId="{E09B9736-E56B-0243-9D25-F79E2BFCA97A}" type="pres">
      <dgm:prSet presAssocID="{308A28DC-063C-454A-9AE3-D97ADA3408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970BB1C-50D9-014D-950D-49B6698526F1}" type="pres">
      <dgm:prSet presAssocID="{EDEAC051-3A8F-0E48-9084-CC5CDE271078}" presName="compNode" presStyleCnt="0"/>
      <dgm:spPr/>
    </dgm:pt>
    <dgm:pt modelId="{50270450-4C95-114A-BBE0-1198D57E5318}" type="pres">
      <dgm:prSet presAssocID="{EDEAC051-3A8F-0E48-9084-CC5CDE271078}" presName="pictRect" presStyleLbl="node1" presStyleIdx="0" presStyleCnt="2" custScaleX="82541" custScaleY="124370" custLinFactNeighborX="2966" custLinFactNeighborY="-5545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14DE24DC-0395-0148-8B00-D5D097465316}" type="pres">
      <dgm:prSet presAssocID="{EDEAC051-3A8F-0E48-9084-CC5CDE271078}" presName="textRect" presStyleLbl="revTx" presStyleIdx="0" presStyleCnt="2" custScaleY="62270" custLinFactNeighborX="5848" custLinFactNeighborY="-505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5D80EC-04C0-1449-8D0C-1E473E29E16C}" type="pres">
      <dgm:prSet presAssocID="{2BC1D724-5E42-5C4F-B1E4-8E71D48E53C6}" presName="sibTrans" presStyleLbl="sibTrans2D1" presStyleIdx="0" presStyleCnt="0"/>
      <dgm:spPr/>
      <dgm:t>
        <a:bodyPr/>
        <a:lstStyle/>
        <a:p>
          <a:endParaRPr lang="fr-FR"/>
        </a:p>
      </dgm:t>
    </dgm:pt>
    <dgm:pt modelId="{802DCFDF-8681-FF4F-87BF-F14B9712E088}" type="pres">
      <dgm:prSet presAssocID="{F4D66C45-B9BA-9543-97CA-D84097FA9E0C}" presName="compNode" presStyleCnt="0"/>
      <dgm:spPr/>
    </dgm:pt>
    <dgm:pt modelId="{D51E1A61-9E55-E240-905E-BE96620FD6FA}" type="pres">
      <dgm:prSet presAssocID="{F4D66C45-B9BA-9543-97CA-D84097FA9E0C}" presName="pictRect" presStyleLbl="node1" presStyleIdx="1" presStyleCnt="2" custScaleX="91109" custScaleY="103582" custLinFactNeighborX="-353" custLinFactNeighborY="-1086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0F432E6-F728-E342-9B1E-3A71B608836E}" type="pres">
      <dgm:prSet presAssocID="{F4D66C45-B9BA-9543-97CA-D84097FA9E0C}" presName="textRect" presStyleLbl="revTx" presStyleIdx="1" presStyleCnt="2" custScaleX="145545" custLinFactNeighborY="-136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6C0B9D0-DDB6-3947-8545-B69BE9910CA9}" srcId="{308A28DC-063C-454A-9AE3-D97ADA3408C3}" destId="{EDEAC051-3A8F-0E48-9084-CC5CDE271078}" srcOrd="0" destOrd="0" parTransId="{CFD90B57-6DC2-F34A-940F-66F04BC57048}" sibTransId="{2BC1D724-5E42-5C4F-B1E4-8E71D48E53C6}"/>
    <dgm:cxn modelId="{49E311D2-BA10-5F42-B865-6D7DE72AECBC}" type="presOf" srcId="{308A28DC-063C-454A-9AE3-D97ADA3408C3}" destId="{E09B9736-E56B-0243-9D25-F79E2BFCA97A}" srcOrd="0" destOrd="0" presId="urn:microsoft.com/office/officeart/2005/8/layout/pList1"/>
    <dgm:cxn modelId="{0C0E5CE5-D1F3-CB4C-9920-33011BC65E5B}" type="presOf" srcId="{2BC1D724-5E42-5C4F-B1E4-8E71D48E53C6}" destId="{765D80EC-04C0-1449-8D0C-1E473E29E16C}" srcOrd="0" destOrd="0" presId="urn:microsoft.com/office/officeart/2005/8/layout/pList1"/>
    <dgm:cxn modelId="{256948E5-C58B-A142-949D-717CED7AC8D9}" type="presOf" srcId="{EDEAC051-3A8F-0E48-9084-CC5CDE271078}" destId="{14DE24DC-0395-0148-8B00-D5D097465316}" srcOrd="0" destOrd="0" presId="urn:microsoft.com/office/officeart/2005/8/layout/pList1"/>
    <dgm:cxn modelId="{CA3D191F-0E30-2B4C-9AD4-09786E7AADF8}" type="presOf" srcId="{F4D66C45-B9BA-9543-97CA-D84097FA9E0C}" destId="{20F432E6-F728-E342-9B1E-3A71B608836E}" srcOrd="0" destOrd="0" presId="urn:microsoft.com/office/officeart/2005/8/layout/pList1"/>
    <dgm:cxn modelId="{C1CA7C02-F88E-6748-8A6B-66F101858541}" srcId="{308A28DC-063C-454A-9AE3-D97ADA3408C3}" destId="{F4D66C45-B9BA-9543-97CA-D84097FA9E0C}" srcOrd="1" destOrd="0" parTransId="{54D12650-46B4-9146-9017-1DB8CFDA0AC6}" sibTransId="{9778AC7D-910C-7E46-98EC-44C8D381FA43}"/>
    <dgm:cxn modelId="{D5AA147C-3D5C-5B49-A380-ECCB61057C24}" type="presParOf" srcId="{E09B9736-E56B-0243-9D25-F79E2BFCA97A}" destId="{C970BB1C-50D9-014D-950D-49B6698526F1}" srcOrd="0" destOrd="0" presId="urn:microsoft.com/office/officeart/2005/8/layout/pList1"/>
    <dgm:cxn modelId="{854EE459-FE9C-3E45-8210-1D0C8E68F97A}" type="presParOf" srcId="{C970BB1C-50D9-014D-950D-49B6698526F1}" destId="{50270450-4C95-114A-BBE0-1198D57E5318}" srcOrd="0" destOrd="0" presId="urn:microsoft.com/office/officeart/2005/8/layout/pList1"/>
    <dgm:cxn modelId="{801BE9C8-7A0B-314C-8CDD-4898D874A51F}" type="presParOf" srcId="{C970BB1C-50D9-014D-950D-49B6698526F1}" destId="{14DE24DC-0395-0148-8B00-D5D097465316}" srcOrd="1" destOrd="0" presId="urn:microsoft.com/office/officeart/2005/8/layout/pList1"/>
    <dgm:cxn modelId="{286F228C-E28F-7E48-8239-364F1ED69B31}" type="presParOf" srcId="{E09B9736-E56B-0243-9D25-F79E2BFCA97A}" destId="{765D80EC-04C0-1449-8D0C-1E473E29E16C}" srcOrd="1" destOrd="0" presId="urn:microsoft.com/office/officeart/2005/8/layout/pList1"/>
    <dgm:cxn modelId="{5F36849C-2415-C44C-B8AD-7D810CA15637}" type="presParOf" srcId="{E09B9736-E56B-0243-9D25-F79E2BFCA97A}" destId="{802DCFDF-8681-FF4F-87BF-F14B9712E088}" srcOrd="2" destOrd="0" presId="urn:microsoft.com/office/officeart/2005/8/layout/pList1"/>
    <dgm:cxn modelId="{1670A0A8-8774-894D-ADD2-2F07D5DA22B2}" type="presParOf" srcId="{802DCFDF-8681-FF4F-87BF-F14B9712E088}" destId="{D51E1A61-9E55-E240-905E-BE96620FD6FA}" srcOrd="0" destOrd="0" presId="urn:microsoft.com/office/officeart/2005/8/layout/pList1"/>
    <dgm:cxn modelId="{AFBFCD7F-9EEE-364E-B3B8-8996699D11B8}" type="presParOf" srcId="{802DCFDF-8681-FF4F-87BF-F14B9712E088}" destId="{20F432E6-F728-E342-9B1E-3A71B608836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70450-4C95-114A-BBE0-1198D57E5318}">
      <dsp:nvSpPr>
        <dsp:cNvPr id="0" name=""/>
        <dsp:cNvSpPr/>
      </dsp:nvSpPr>
      <dsp:spPr>
        <a:xfrm>
          <a:off x="399589" y="452299"/>
          <a:ext cx="2791623" cy="2898157"/>
        </a:xfrm>
        <a:prstGeom prst="roundRect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E24DC-0395-0148-8B00-D5D097465316}">
      <dsp:nvSpPr>
        <dsp:cNvPr id="0" name=""/>
        <dsp:cNvSpPr/>
      </dsp:nvSpPr>
      <dsp:spPr>
        <a:xfrm>
          <a:off x="201820" y="2798720"/>
          <a:ext cx="3382105" cy="781339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>
              <a:solidFill>
                <a:schemeClr val="tx1"/>
              </a:solidFill>
            </a:rPr>
            <a:t>Défect</a:t>
          </a:r>
          <a:r>
            <a:rPr lang="fr-FR" sz="2400" kern="1200" dirty="0" smtClean="0">
              <a:solidFill>
                <a:schemeClr val="tx1"/>
              </a:solidFill>
            </a:rPr>
            <a:t> </a:t>
          </a:r>
          <a:r>
            <a:rPr lang="fr-FR" sz="2400" kern="1200" dirty="0" err="1" smtClean="0">
              <a:solidFill>
                <a:schemeClr val="tx1"/>
              </a:solidFill>
            </a:rPr>
            <a:t>ostéochondral</a:t>
          </a:r>
          <a:r>
            <a:rPr lang="fr-FR" sz="2400" kern="1200" dirty="0" smtClean="0">
              <a:solidFill>
                <a:schemeClr val="tx1"/>
              </a:solidFill>
            </a:rPr>
            <a:t> d’un genou de rat</a:t>
          </a:r>
          <a:endParaRPr lang="fr-FR" sz="2400" kern="1200" dirty="0">
            <a:solidFill>
              <a:schemeClr val="tx1"/>
            </a:solidFill>
          </a:endParaRPr>
        </a:p>
      </dsp:txBody>
      <dsp:txXfrm>
        <a:off x="201820" y="2798720"/>
        <a:ext cx="3382105" cy="781339"/>
      </dsp:txXfrm>
    </dsp:sp>
    <dsp:sp modelId="{D51E1A61-9E55-E240-905E-BE96620FD6FA}">
      <dsp:nvSpPr>
        <dsp:cNvPr id="0" name=""/>
        <dsp:cNvSpPr/>
      </dsp:nvSpPr>
      <dsp:spPr>
        <a:xfrm>
          <a:off x="4633096" y="331054"/>
          <a:ext cx="3081402" cy="2413741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F432E6-F728-E342-9B1E-3A71B608836E}">
      <dsp:nvSpPr>
        <dsp:cNvPr id="0" name=""/>
        <dsp:cNvSpPr/>
      </dsp:nvSpPr>
      <dsp:spPr>
        <a:xfrm>
          <a:off x="3724493" y="2785018"/>
          <a:ext cx="4922485" cy="1254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Reconstruction du complexe </a:t>
          </a:r>
          <a:r>
            <a:rPr lang="fr-FR" sz="2000" kern="1200" dirty="0" err="1" smtClean="0"/>
            <a:t>ostéochondral</a:t>
          </a:r>
          <a:r>
            <a:rPr lang="fr-FR" sz="2000" kern="1200" dirty="0" smtClean="0"/>
            <a:t> 1 mois après traitement par                                      CSM et BMP (os déminéralisé)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Pas de régénération avec CSM seules</a:t>
          </a:r>
          <a:endParaRPr lang="fr-FR" sz="2000" kern="1200" dirty="0"/>
        </a:p>
      </dsp:txBody>
      <dsp:txXfrm>
        <a:off x="3724493" y="2785018"/>
        <a:ext cx="4922485" cy="1254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BEE13A-EB99-F94D-A729-C1524C16092A}" type="datetimeFigureOut">
              <a:rPr lang="fr-FR"/>
              <a:pPr>
                <a:defRPr/>
              </a:pPr>
              <a:t>16/01/2014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9FACBD-EA7D-1F41-B62B-B5F01C5BE53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5073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>
              <a:latin typeface="Calibri" charset="0"/>
            </a:endParaRPr>
          </a:p>
        </p:txBody>
      </p:sp>
      <p:sp>
        <p:nvSpPr>
          <p:cNvPr id="10137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6743E0-2474-B74B-A27B-D0A582485056}" type="slidenum">
              <a:rPr lang="fr-FR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>
              <a:latin typeface="Calibri" charset="0"/>
            </a:endParaRPr>
          </a:p>
        </p:txBody>
      </p:sp>
      <p:sp>
        <p:nvSpPr>
          <p:cNvPr id="1034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5AF182-F2A0-AC4C-8A84-F167C619383D}" type="slidenum">
              <a:rPr lang="fr-FR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31FBC-6E43-AD4F-8816-507D3190E1A8}" type="datetimeFigureOut">
              <a:rPr lang="en-US" smtClean="0"/>
              <a:pPr>
                <a:defRPr/>
              </a:pPr>
              <a:t>16/01/2014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82EE6-9BBB-354D-A344-4C8D60FB96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823CBC-D3AF-4E4F-A557-8FCE5D5BA2FF}" type="datetimeFigureOut">
              <a:rPr lang="en-US" smtClean="0"/>
              <a:pPr>
                <a:defRPr/>
              </a:pPr>
              <a:t>16/01/2014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3FDCB-2164-9E44-A192-EE2EB0076F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0DE93-321C-E24F-89DA-F74C8B83325D}" type="datetimeFigureOut">
              <a:rPr lang="en-US" smtClean="0"/>
              <a:pPr>
                <a:defRPr/>
              </a:pPr>
              <a:t>16/01/2014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065A1-5872-9B4C-9D2F-7F7F602C0A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BEEC97-69F6-A14B-91D1-C04EBFA6F37B}" type="datetimeFigureOut">
              <a:rPr lang="en-US" smtClean="0"/>
              <a:pPr>
                <a:defRPr/>
              </a:pPr>
              <a:t>16/01/2014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D90F8-0AF6-4A49-8B5B-E26677D244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FC003-3684-1D4D-A726-DBDE53E2573D}" type="datetimeFigureOut">
              <a:rPr lang="en-US" smtClean="0"/>
              <a:pPr>
                <a:defRPr/>
              </a:pPr>
              <a:t>16/01/2014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2F7AA-A349-C44C-8F6B-ABEF885EBA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3A52DB-4367-9443-BAE1-0E9E9E63964C}" type="datetimeFigureOut">
              <a:rPr lang="en-US" smtClean="0"/>
              <a:pPr>
                <a:defRPr/>
              </a:pPr>
              <a:t>16/01/2014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D357B-DF9B-3B40-938E-831802E352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86232-422B-C141-81F4-9C75EA10020A}" type="datetimeFigureOut">
              <a:rPr lang="en-US" smtClean="0"/>
              <a:pPr>
                <a:defRPr/>
              </a:pPr>
              <a:t>16/01/2014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333D7-25A5-7447-ACE6-BCCE06E51C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CB9B0-A5CB-F247-8C62-DEC66A530EEC}" type="datetimeFigureOut">
              <a:rPr lang="en-US" smtClean="0"/>
              <a:pPr>
                <a:defRPr/>
              </a:pPr>
              <a:t>16/01/2014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BC2F0-9768-034A-891D-E09239E7038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B204BE-55DD-6B42-A652-6C15A5688B19}" type="datetimeFigureOut">
              <a:rPr lang="en-US" smtClean="0"/>
              <a:pPr>
                <a:defRPr/>
              </a:pPr>
              <a:t>16/01/2014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05638-271A-C941-B167-B3AC350DE1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E84634-6545-7C41-8B54-418A1121C4E5}" type="datetimeFigureOut">
              <a:rPr lang="en-US" smtClean="0"/>
              <a:pPr>
                <a:defRPr/>
              </a:pPr>
              <a:t>16/01/2014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F1339-6CC6-864B-BA1A-D7CB4FD0D5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6C61E-8681-1C41-89F2-E24BD43867F1}" type="datetimeFigureOut">
              <a:rPr lang="en-US" smtClean="0"/>
              <a:pPr>
                <a:defRPr/>
              </a:pPr>
              <a:t>16/01/2014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28204-0610-994A-A033-9191FD1433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E8244-364A-ED45-AD83-9660F2C69F89}" type="datetimeFigureOut">
              <a:rPr lang="en-US" smtClean="0"/>
              <a:pPr>
                <a:defRPr/>
              </a:pPr>
              <a:t>16/01/2014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5842B-B64B-C048-B75B-6651A622D9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3A52DB-4367-9443-BAE1-0E9E9E63964C}" type="datetimeFigureOut">
              <a:rPr lang="en-US" smtClean="0"/>
              <a:pPr>
                <a:defRPr/>
              </a:pPr>
              <a:t>16/01/2014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AD357B-DF9B-3B40-938E-831802E352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ctrTitle"/>
          </p:nvPr>
        </p:nvSpPr>
        <p:spPr>
          <a:xfrm>
            <a:off x="544513" y="355575"/>
            <a:ext cx="7983537" cy="1997075"/>
          </a:xfrm>
        </p:spPr>
        <p:txBody>
          <a:bodyPr/>
          <a:lstStyle/>
          <a:p>
            <a:r>
              <a:rPr lang="fr-FR" sz="4000" b="1" dirty="0">
                <a:solidFill>
                  <a:srgbClr val="404040"/>
                </a:solidFill>
                <a:latin typeface="Calisto MT" charset="0"/>
                <a:ea typeface="ＭＳ Ｐゴシック" charset="0"/>
                <a:cs typeface="ＭＳ Ｐゴシック" charset="0"/>
              </a:rPr>
              <a:t>Arthrose IV localisée du Genou:</a:t>
            </a:r>
            <a:br>
              <a:rPr lang="fr-FR" sz="4000" b="1" dirty="0">
                <a:solidFill>
                  <a:srgbClr val="404040"/>
                </a:solidFill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fr-FR" sz="4000" b="1" dirty="0">
                <a:solidFill>
                  <a:srgbClr val="404040"/>
                </a:solidFill>
                <a:latin typeface="Calisto MT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3200" b="1" dirty="0">
                <a:solidFill>
                  <a:srgbClr val="404040"/>
                </a:solidFill>
                <a:latin typeface="Calisto MT" charset="0"/>
                <a:ea typeface="ＭＳ Ｐゴシック" charset="0"/>
                <a:cs typeface="ＭＳ Ｐゴシック" charset="0"/>
              </a:rPr>
              <a:t>Traitement en un temps sous arthroscopie</a:t>
            </a:r>
            <a:br>
              <a:rPr lang="fr-FR" sz="3200" b="1" dirty="0">
                <a:solidFill>
                  <a:srgbClr val="404040"/>
                </a:solidFill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fr-FR" sz="3200" b="1" dirty="0">
                <a:solidFill>
                  <a:srgbClr val="404040"/>
                </a:solidFill>
                <a:latin typeface="Calisto MT" charset="0"/>
                <a:ea typeface="ＭＳ Ｐゴシック" charset="0"/>
                <a:cs typeface="ＭＳ Ｐゴシック" charset="0"/>
              </a:rPr>
              <a:t> par </a:t>
            </a:r>
            <a:r>
              <a:rPr lang="fr-FR" sz="3200" b="1" dirty="0" err="1">
                <a:solidFill>
                  <a:srgbClr val="404040"/>
                </a:solidFill>
                <a:latin typeface="Calisto MT" charset="0"/>
                <a:ea typeface="ＭＳ Ｐゴシック" charset="0"/>
                <a:cs typeface="ＭＳ Ｐゴシック" charset="0"/>
              </a:rPr>
              <a:t>microfractures</a:t>
            </a:r>
            <a:r>
              <a:rPr lang="fr-FR" sz="3200" b="1" dirty="0">
                <a:solidFill>
                  <a:srgbClr val="404040"/>
                </a:solidFill>
                <a:latin typeface="Calisto MT" charset="0"/>
                <a:ea typeface="ＭＳ Ｐゴシック" charset="0"/>
                <a:cs typeface="ＭＳ Ｐゴシック" charset="0"/>
              </a:rPr>
              <a:t> et cellules souches mésenchymateuses activées (CSM)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7863" y="2644289"/>
            <a:ext cx="7793037" cy="354747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000" b="1" dirty="0" smtClean="0">
                <a:solidFill>
                  <a:srgbClr val="000000"/>
                </a:solidFill>
                <a:latin typeface="Calisto MT"/>
                <a:cs typeface="Calisto MT"/>
              </a:rPr>
              <a:t> </a:t>
            </a:r>
            <a:endParaRPr lang="fr-FR" sz="3000" dirty="0" smtClean="0">
              <a:solidFill>
                <a:srgbClr val="000000"/>
              </a:solidFill>
              <a:latin typeface="Calisto MT"/>
              <a:cs typeface="Calisto M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rgbClr val="000000"/>
                </a:solidFill>
                <a:latin typeface="Calisto MT"/>
                <a:cs typeface="Calisto MT"/>
              </a:rPr>
              <a:t>1</a:t>
            </a:r>
            <a:r>
              <a:rPr lang="fr-FR" sz="3200" b="1" baseline="30000" dirty="0" smtClean="0">
                <a:solidFill>
                  <a:srgbClr val="000000"/>
                </a:solidFill>
                <a:latin typeface="Calisto MT"/>
                <a:cs typeface="Calisto MT"/>
              </a:rPr>
              <a:t>ère</a:t>
            </a:r>
            <a:r>
              <a:rPr lang="fr-FR" sz="3200" b="1" dirty="0" smtClean="0">
                <a:solidFill>
                  <a:srgbClr val="000000"/>
                </a:solidFill>
                <a:latin typeface="Calisto MT"/>
                <a:cs typeface="Calisto MT"/>
              </a:rPr>
              <a:t> Partie: Pourquoi les CSM ?</a:t>
            </a:r>
          </a:p>
          <a:p>
            <a:pPr fontAlgn="auto">
              <a:spcAft>
                <a:spcPts val="0"/>
              </a:spcAft>
              <a:defRPr/>
            </a:pPr>
            <a:endParaRPr lang="fr-FR" sz="2400" dirty="0" smtClean="0">
              <a:solidFill>
                <a:srgbClr val="000000"/>
              </a:solidFill>
              <a:latin typeface="Calisto MT"/>
              <a:cs typeface="Calisto MT"/>
            </a:endParaRPr>
          </a:p>
          <a:p>
            <a:pPr fontAlgn="auto">
              <a:spcAft>
                <a:spcPts val="0"/>
              </a:spcAft>
              <a:defRPr/>
            </a:pPr>
            <a:endParaRPr lang="fr-FR" sz="2400" dirty="0" smtClean="0">
              <a:solidFill>
                <a:srgbClr val="000000"/>
              </a:solidFill>
              <a:latin typeface="Calisto MT"/>
              <a:cs typeface="Calisto M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>
                <a:solidFill>
                  <a:srgbClr val="000000"/>
                </a:solidFill>
                <a:latin typeface="Calisto MT"/>
                <a:cs typeface="Calisto MT"/>
              </a:rPr>
              <a:t>Dr Michel Assor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dirty="0" smtClean="0">
                <a:solidFill>
                  <a:srgbClr val="000000"/>
                </a:solidFill>
                <a:latin typeface="Calisto MT"/>
                <a:cs typeface="Calisto MT"/>
              </a:rPr>
              <a:t>Institut du Genou Arthrosport, Marseille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400" dirty="0" err="1" smtClean="0">
                <a:solidFill>
                  <a:srgbClr val="000000"/>
                </a:solidFill>
                <a:latin typeface="Calisto MT"/>
                <a:cs typeface="Calisto MT"/>
              </a:rPr>
              <a:t>www.cellulesouches</a:t>
            </a:r>
            <a:r>
              <a:rPr lang="fr-FR" sz="2400" dirty="0" err="1">
                <a:solidFill>
                  <a:srgbClr val="000000"/>
                </a:solidFill>
                <a:latin typeface="Calisto MT"/>
                <a:cs typeface="Calisto MT"/>
              </a:rPr>
              <a:t>.</a:t>
            </a:r>
            <a:r>
              <a:rPr lang="fr-FR" sz="2400" dirty="0" err="1" smtClean="0">
                <a:solidFill>
                  <a:srgbClr val="000000"/>
                </a:solidFill>
                <a:latin typeface="Calisto MT"/>
                <a:cs typeface="Calisto MT"/>
              </a:rPr>
              <a:t>org</a:t>
            </a:r>
            <a:endParaRPr lang="fr-FR" sz="2400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472845" y="6486597"/>
            <a:ext cx="16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SOFCOT 2013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434" y="212943"/>
            <a:ext cx="8688097" cy="935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b="1" dirty="0">
                <a:solidFill>
                  <a:srgbClr val="2C7C9F"/>
                </a:solidFill>
                <a:latin typeface="Calisto MT"/>
                <a:cs typeface="Calisto MT"/>
              </a:rPr>
              <a:t>Arthrose latéralisée du genou grade 4</a:t>
            </a:r>
            <a:br>
              <a:rPr lang="fr-FR" sz="3600" b="1" dirty="0">
                <a:solidFill>
                  <a:srgbClr val="2C7C9F"/>
                </a:solidFill>
                <a:latin typeface="Calisto MT"/>
                <a:cs typeface="Calisto MT"/>
              </a:rPr>
            </a:br>
            <a:r>
              <a:rPr lang="fr-FR" sz="3200" b="1" dirty="0">
                <a:solidFill>
                  <a:srgbClr val="2C7C9F"/>
                </a:solidFill>
                <a:latin typeface="Calisto MT"/>
                <a:cs typeface="Calisto MT"/>
              </a:rPr>
              <a:t>exemples</a:t>
            </a:r>
            <a:endParaRPr lang="fr-FR" sz="31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7651" name="Espace réservé du contenu 11" descr="P116005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7875" y="1203325"/>
            <a:ext cx="3536950" cy="4525963"/>
          </a:xfrm>
        </p:spPr>
      </p:pic>
      <p:pic>
        <p:nvPicPr>
          <p:cNvPr id="27650" name="Espace réservé du contenu 12" descr="P1160058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8025" y="1238250"/>
            <a:ext cx="3709988" cy="4525963"/>
          </a:xfrm>
        </p:spPr>
      </p:pic>
      <p:sp>
        <p:nvSpPr>
          <p:cNvPr id="27652" name="ZoneTexte 13"/>
          <p:cNvSpPr txBox="1">
            <a:spLocks noChangeArrowheads="1"/>
          </p:cNvSpPr>
          <p:nvPr/>
        </p:nvSpPr>
        <p:spPr bwMode="auto">
          <a:xfrm>
            <a:off x="564003" y="5802545"/>
            <a:ext cx="80574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fr-FR" sz="2000" dirty="0" smtClean="0"/>
              <a:t>Mr Cor</a:t>
            </a:r>
            <a:r>
              <a:rPr lang="fr-FR" sz="2000" dirty="0"/>
              <a:t>. 63 ans, varus 9</a:t>
            </a:r>
            <a:r>
              <a:rPr lang="fr-FR" sz="2000" dirty="0" smtClean="0"/>
              <a:t>°, AFTI </a:t>
            </a:r>
            <a:r>
              <a:rPr lang="fr-FR" sz="2000" dirty="0"/>
              <a:t>grade 4, </a:t>
            </a:r>
            <a:r>
              <a:rPr lang="fr-FR" sz="2000" dirty="0" err="1"/>
              <a:t>flessum</a:t>
            </a:r>
            <a:r>
              <a:rPr lang="fr-FR" sz="2000" dirty="0"/>
              <a:t> handicap sévère, bonne </a:t>
            </a:r>
          </a:p>
          <a:p>
            <a:r>
              <a:rPr lang="fr-FR" sz="2000" dirty="0"/>
              <a:t>Performance physique globale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461505" y="6463917"/>
            <a:ext cx="16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SOFCOT 2013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>
          <a:xfrm>
            <a:off x="550590" y="226805"/>
            <a:ext cx="8042276" cy="567012"/>
          </a:xfrm>
        </p:spPr>
        <p:txBody>
          <a:bodyPr/>
          <a:lstStyle/>
          <a:p>
            <a:r>
              <a:rPr lang="fr-FR" sz="3200" b="1" dirty="0">
                <a:latin typeface="Calisto MT" charset="0"/>
              </a:rPr>
              <a:t>Arthrose latéralisée grade 4 du genou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Ostéotomie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de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réaxation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du genou : bons résultats à long terme dans les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chondropathies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de grade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2, &lt; à 7 ans dans les grades 3.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ans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les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grades 4,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échec des ostéotomies 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isolées: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avec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poursuite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la dégradation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chondrale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à 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2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ans en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my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dans la littérature.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416145" y="6429897"/>
            <a:ext cx="16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SOFCOT 2013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415" y="172563"/>
            <a:ext cx="8807673" cy="8016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200" b="1" dirty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  <a:t>Arthrose latéralisée grade 4 du </a:t>
            </a:r>
            <a:r>
              <a:rPr lang="fr-FR" sz="3200" b="1" dirty="0" smtClean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  <a:t>genou</a:t>
            </a:r>
            <a:r>
              <a:rPr lang="fr-FR" sz="3200" dirty="0" smtClean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  <a:t/>
            </a:r>
            <a:br>
              <a:rPr lang="fr-FR" sz="3200" dirty="0" smtClean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</a:br>
            <a:r>
              <a:rPr lang="fr-FR" sz="2800" b="1" dirty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  <a:t>Echecs </a:t>
            </a:r>
            <a:r>
              <a:rPr lang="fr-FR" sz="2800" b="1" dirty="0" smtClean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  <a:t>des ostéotomies isolées</a:t>
            </a:r>
            <a:r>
              <a:rPr lang="fr-FR" sz="2800" dirty="0" smtClean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  <a:t>  </a:t>
            </a:r>
            <a:endParaRPr lang="fr-FR" sz="2800" dirty="0">
              <a:solidFill>
                <a:srgbClr val="2C7C9F"/>
              </a:solidFill>
              <a:latin typeface="Calisto MT"/>
              <a:ea typeface="+mj-ea"/>
              <a:cs typeface="Calisto MT"/>
            </a:endParaRPr>
          </a:p>
        </p:txBody>
      </p:sp>
      <p:pic>
        <p:nvPicPr>
          <p:cNvPr id="29698" name="Espace réservé du contenu 4" descr="Allamand 43.0001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042877"/>
            <a:ext cx="3352917" cy="4477841"/>
          </a:xfrm>
        </p:spPr>
      </p:pic>
      <p:sp>
        <p:nvSpPr>
          <p:cNvPr id="29699" name="ZoneTexte 5"/>
          <p:cNvSpPr txBox="1">
            <a:spLocks noChangeArrowheads="1"/>
          </p:cNvSpPr>
          <p:nvPr/>
        </p:nvSpPr>
        <p:spPr bwMode="auto">
          <a:xfrm>
            <a:off x="457200" y="5451475"/>
            <a:ext cx="2659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fr-FR" dirty="0"/>
              <a:t> </a:t>
            </a:r>
            <a:r>
              <a:rPr lang="fr-FR" sz="2000" dirty="0"/>
              <a:t>All., 43 ans, OVT et LCA</a:t>
            </a:r>
          </a:p>
          <a:p>
            <a:r>
              <a:rPr lang="fr-FR" sz="2000" dirty="0"/>
              <a:t>Échec à 2 ans</a:t>
            </a:r>
          </a:p>
        </p:txBody>
      </p:sp>
      <p:pic>
        <p:nvPicPr>
          <p:cNvPr id="29700" name="Image 9" descr="20130208171054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963" y="1122363"/>
            <a:ext cx="3182937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ZoneTexte 10"/>
          <p:cNvSpPr txBox="1">
            <a:spLocks noChangeArrowheads="1"/>
          </p:cNvSpPr>
          <p:nvPr/>
        </p:nvSpPr>
        <p:spPr bwMode="auto">
          <a:xfrm>
            <a:off x="4012093" y="5570538"/>
            <a:ext cx="5362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fr-FR" sz="2000" dirty="0"/>
              <a:t>Riv. 51 ans, antécédent méniscectomie; </a:t>
            </a:r>
            <a:endParaRPr lang="fr-FR" sz="2000" dirty="0" smtClean="0"/>
          </a:p>
          <a:p>
            <a:r>
              <a:rPr lang="fr-FR" sz="2000" dirty="0" smtClean="0"/>
              <a:t>OVT </a:t>
            </a:r>
            <a:r>
              <a:rPr lang="fr-FR" sz="2000" dirty="0"/>
              <a:t>droite, sans arthroscopie et gestes sur les </a:t>
            </a:r>
            <a:r>
              <a:rPr lang="fr-FR" sz="2000" dirty="0" err="1"/>
              <a:t>défects</a:t>
            </a:r>
            <a:r>
              <a:rPr lang="fr-FR" sz="2000" dirty="0"/>
              <a:t>: échec à 1 ans</a:t>
            </a:r>
          </a:p>
          <a:p>
            <a:r>
              <a:rPr lang="fr-FR" sz="2000" dirty="0"/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506865" y="6452577"/>
            <a:ext cx="16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SOFCOT 2013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433" y="102040"/>
            <a:ext cx="8788219" cy="909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b="1" dirty="0">
                <a:solidFill>
                  <a:srgbClr val="2C7C9F"/>
                </a:solidFill>
                <a:latin typeface="Calisto MT"/>
                <a:cs typeface="Calisto MT"/>
              </a:rPr>
              <a:t>Arthrose latéralisée grade 4 du genou</a:t>
            </a:r>
            <a:r>
              <a:rPr lang="fr-FR" sz="3600" dirty="0">
                <a:solidFill>
                  <a:srgbClr val="2C7C9F"/>
                </a:solidFill>
                <a:latin typeface="Calisto MT"/>
                <a:cs typeface="Calisto MT"/>
              </a:rPr>
              <a:t/>
            </a:r>
            <a:br>
              <a:rPr lang="fr-FR" sz="3600" dirty="0">
                <a:solidFill>
                  <a:srgbClr val="2C7C9F"/>
                </a:solidFill>
                <a:latin typeface="Calisto MT"/>
                <a:cs typeface="Calisto MT"/>
              </a:rPr>
            </a:br>
            <a:r>
              <a:rPr lang="fr-FR" sz="3200" b="1" dirty="0">
                <a:solidFill>
                  <a:srgbClr val="2C7C9F"/>
                </a:solidFill>
                <a:latin typeface="Calisto MT"/>
                <a:cs typeface="Calisto MT"/>
              </a:rPr>
              <a:t>Echecs des ostéotomies isolées</a:t>
            </a:r>
            <a:r>
              <a:rPr lang="fr-FR" sz="3200" dirty="0">
                <a:solidFill>
                  <a:srgbClr val="2C7C9F"/>
                </a:solidFill>
                <a:latin typeface="Calisto MT"/>
                <a:cs typeface="Calisto MT"/>
              </a:rPr>
              <a:t> 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30722" name="Espace réservé du contenu 4" descr="Vieux preop 2.000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475" y="1204913"/>
            <a:ext cx="3413125" cy="4471987"/>
          </a:xfrm>
        </p:spPr>
      </p:pic>
      <p:pic>
        <p:nvPicPr>
          <p:cNvPr id="30723" name="Image 7" descr="ch1_image_28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7388" y="2041525"/>
            <a:ext cx="36576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ZoneTexte 8"/>
          <p:cNvSpPr txBox="1">
            <a:spLocks noChangeArrowheads="1"/>
          </p:cNvSpPr>
          <p:nvPr/>
        </p:nvSpPr>
        <p:spPr bwMode="auto">
          <a:xfrm>
            <a:off x="819150" y="5676900"/>
            <a:ext cx="3092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fr-FR" sz="2000"/>
              <a:t>Vie. 58 ans, OVT et LCA</a:t>
            </a:r>
          </a:p>
          <a:p>
            <a:r>
              <a:rPr lang="fr-FR" sz="2000"/>
              <a:t>Échec; aggravation AFTI 4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3179763" y="4606925"/>
            <a:ext cx="288925" cy="719138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924175" y="3594100"/>
            <a:ext cx="0" cy="757238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27" name="ZoneTexte 12"/>
          <p:cNvSpPr txBox="1">
            <a:spLocks noChangeArrowheads="1"/>
          </p:cNvSpPr>
          <p:nvPr/>
        </p:nvSpPr>
        <p:spPr bwMode="auto">
          <a:xfrm>
            <a:off x="4565650" y="5343525"/>
            <a:ext cx="3565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fr-FR" sz="2000" dirty="0"/>
              <a:t>Arthroscopie + </a:t>
            </a:r>
            <a:r>
              <a:rPr lang="fr-FR" sz="2000" dirty="0" err="1" smtClean="0"/>
              <a:t>microforages</a:t>
            </a:r>
            <a:r>
              <a:rPr lang="fr-FR" sz="2000" dirty="0" smtClean="0"/>
              <a:t>      </a:t>
            </a:r>
            <a:r>
              <a:rPr lang="fr-FR" sz="2000" dirty="0"/>
              <a:t>	+ CSM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450165" y="6441237"/>
            <a:ext cx="16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SOFCOT 2013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>
                <a:latin typeface="Calisto MT" charset="0"/>
              </a:rPr>
              <a:t>Arthrose latéralisée grade 4 du genou</a:t>
            </a:r>
            <a:br>
              <a:rPr lang="fr-FR" sz="3200" b="1" dirty="0">
                <a:latin typeface="Calisto MT" charset="0"/>
              </a:rPr>
            </a:br>
            <a:r>
              <a:rPr lang="fr-FR" sz="3200" b="1" dirty="0">
                <a:latin typeface="Calisto MT" charset="0"/>
              </a:rPr>
              <a:t>les PUC</a:t>
            </a:r>
            <a:endParaRPr lang="fr-FR" sz="3200" dirty="0">
              <a:latin typeface="Calisto MT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2393" y="2147888"/>
            <a:ext cx="3565525" cy="3927475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Durée de vie limitée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Problème fréquent de malposition rotatoire des implants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31747" name="Espace réservé du contenu 5" descr="PUC Mémoire RCO.pdf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78" t="11067" r="3441" b="19193"/>
          <a:stretch/>
        </p:blipFill>
        <p:spPr>
          <a:xfrm>
            <a:off x="4024581" y="1451832"/>
            <a:ext cx="4774982" cy="4864665"/>
          </a:xfrm>
        </p:spPr>
      </p:pic>
      <p:sp>
        <p:nvSpPr>
          <p:cNvPr id="5" name="ZoneTexte 4"/>
          <p:cNvSpPr txBox="1"/>
          <p:nvPr/>
        </p:nvSpPr>
        <p:spPr>
          <a:xfrm>
            <a:off x="7472845" y="6486597"/>
            <a:ext cx="16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SOFCOT 2013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377" y="244475"/>
            <a:ext cx="8946974" cy="112769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  <a:t>Arthrose grade 4 Genou</a:t>
            </a:r>
            <a:br>
              <a:rPr lang="fr-FR" sz="2800" b="1" dirty="0" smtClean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</a:br>
            <a:r>
              <a:rPr lang="fr-FR" sz="2400" b="1" dirty="0" smtClean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  <a:t>Thérapie Cellulaire par cellules souches mésenchymateuses </a:t>
            </a:r>
            <a:br>
              <a:rPr lang="fr-FR" sz="2400" b="1" dirty="0" smtClean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</a:br>
            <a:r>
              <a:rPr lang="fr-FR" sz="2400" b="1" dirty="0" smtClean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  <a:t>Technique récente </a:t>
            </a:r>
            <a:r>
              <a:rPr lang="fr-FR" sz="2400" b="1" dirty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  <a:t>de réparation du </a:t>
            </a:r>
            <a:r>
              <a:rPr lang="fr-FR" sz="2400" b="1" dirty="0" smtClean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  <a:t>cartilage (</a:t>
            </a:r>
            <a:r>
              <a:rPr lang="fr-FR" sz="2400" b="1" dirty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  <a:t>1)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4025" y="1666875"/>
            <a:ext cx="4011613" cy="4785702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fr-FR" sz="29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Peu </a:t>
            </a:r>
            <a:r>
              <a:rPr lang="fr-FR" sz="29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de données </a:t>
            </a:r>
            <a:r>
              <a:rPr lang="fr-F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cliniques sur traitement des </a:t>
            </a:r>
            <a:r>
              <a:rPr lang="fr-FR" sz="2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défects</a:t>
            </a:r>
            <a:r>
              <a:rPr lang="fr-F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r>
              <a:rPr lang="fr-FR" sz="2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ostéochondraux</a:t>
            </a:r>
            <a:r>
              <a:rPr lang="fr-F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par CSM, 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mais </a:t>
            </a:r>
            <a:r>
              <a:rPr lang="fr-FR" sz="29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</a:t>
            </a:r>
            <a:r>
              <a:rPr lang="fr-F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lusieurs études animales : CSM augmente la régénération cartilage. </a:t>
            </a:r>
            <a:r>
              <a:rPr lang="fr-FR" sz="2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Wakitani</a:t>
            </a:r>
            <a:r>
              <a:rPr lang="fr-F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, Fortier (cheval, CSM &gt; </a:t>
            </a:r>
            <a:r>
              <a:rPr lang="fr-FR" sz="2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microfractures</a:t>
            </a:r>
            <a:r>
              <a:rPr lang="fr-F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, 2010)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Quelques essais cliniques avec modalités techniques variables:   USA, </a:t>
            </a:r>
            <a:r>
              <a:rPr lang="fr-FR" sz="2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Nejadnick</a:t>
            </a:r>
            <a:r>
              <a:rPr lang="fr-F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2010: </a:t>
            </a:r>
            <a:r>
              <a:rPr lang="fr-FR" sz="29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CSM et ACI </a:t>
            </a:r>
            <a:r>
              <a:rPr lang="fr-F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similaires; Corée (</a:t>
            </a:r>
            <a:r>
              <a:rPr lang="fr-FR" sz="2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Saw</a:t>
            </a:r>
            <a:r>
              <a:rPr lang="fr-F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); Italie (</a:t>
            </a:r>
            <a:r>
              <a:rPr lang="fr-FR" sz="2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Gobbi</a:t>
            </a:r>
            <a:r>
              <a:rPr lang="fr-F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, </a:t>
            </a:r>
            <a:r>
              <a:rPr lang="fr-FR" sz="2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Budda</a:t>
            </a:r>
            <a:r>
              <a:rPr lang="fr-F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); Belgique (</a:t>
            </a:r>
            <a:r>
              <a:rPr lang="fr-FR" sz="2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Scipioni</a:t>
            </a:r>
            <a:r>
              <a:rPr lang="fr-F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); France (Assor, Marseille; </a:t>
            </a:r>
            <a:r>
              <a:rPr lang="fr-FR" sz="2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Adipoa,Montpellier</a:t>
            </a:r>
            <a:r>
              <a:rPr lang="fr-F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)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46250"/>
            <a:ext cx="3992604" cy="4706327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fr-FR" sz="29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La </a:t>
            </a:r>
            <a:r>
              <a:rPr lang="fr-FR" sz="29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plupart des études</a:t>
            </a:r>
            <a:r>
              <a:rPr lang="fr-F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: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fr-F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fr-FR" sz="29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r>
              <a:rPr lang="fr-F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--- CSM </a:t>
            </a:r>
            <a:r>
              <a:rPr lang="fr-FR" sz="29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non activées (pas de facteurs de croissance); </a:t>
            </a:r>
            <a:endParaRPr lang="fr-FR" sz="29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fr-FR" sz="29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r>
              <a:rPr lang="fr-F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--- ou </a:t>
            </a:r>
            <a:r>
              <a:rPr lang="fr-FR" sz="29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étendues en culture</a:t>
            </a:r>
            <a:r>
              <a:rPr lang="fr-FR" sz="29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: procédures chirurgicales en deux temps, risque contamination et  transformation maligne en cas d'altérations génétique, méthodes coûteuses, régulations administratives. 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472845" y="6452577"/>
            <a:ext cx="16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SOFCOT 2013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>
          <a:xfrm>
            <a:off x="307975" y="244475"/>
            <a:ext cx="8507413" cy="923568"/>
          </a:xfrm>
        </p:spPr>
        <p:txBody>
          <a:bodyPr/>
          <a:lstStyle/>
          <a:p>
            <a:r>
              <a:rPr lang="fr-FR" sz="2800" b="1" dirty="0">
                <a:latin typeface="Calisto MT" charset="0"/>
              </a:rPr>
              <a:t>Arthrose Genou et CSM </a:t>
            </a:r>
            <a:br>
              <a:rPr lang="fr-FR" sz="2800" b="1" dirty="0">
                <a:latin typeface="Calisto MT" charset="0"/>
              </a:rPr>
            </a:br>
            <a:r>
              <a:rPr lang="fr-FR" sz="2800" b="1" dirty="0">
                <a:latin typeface="Calisto MT" charset="0"/>
              </a:rPr>
              <a:t> Réparation du cartilage par thérapie cellulaire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397" y="1440208"/>
            <a:ext cx="8901616" cy="5001029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Concentration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approximative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moyenne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de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100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CSM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sur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1x10</a:t>
            </a:r>
            <a:r>
              <a:rPr lang="en-GB" baseline="300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6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cellules de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moelle osseuse (MO) :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isolée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par centrifugation avec un gradient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Ficoll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puis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extension en culture.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Des séparateurs cellulaires permettent d’isoler en un seul temps opératoire, les CSM et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progéniteurs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en grande quantité à partir de la moelle osseuse aspirée (ou du tissu graisseux);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BMAC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Harvest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: 60cc de MO (4,5x10</a:t>
            </a:r>
            <a:r>
              <a:rPr lang="fr-FR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6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cellules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mononucléées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/ml) produisent 10cc avec 19x10</a:t>
            </a:r>
            <a:r>
              <a:rPr lang="fr-FR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6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de cellules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mononucléées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/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ml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;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CSM: 0,01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à 0,001% des cellules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mononucléées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; 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3040 CFU/cm</a:t>
            </a:r>
            <a:r>
              <a:rPr lang="fr-FR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3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461505" y="6475257"/>
            <a:ext cx="16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SOFCOT 2013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/>
          <p:cNvSpPr>
            <a:spLocks noGrp="1"/>
          </p:cNvSpPr>
          <p:nvPr>
            <p:ph type="title"/>
          </p:nvPr>
        </p:nvSpPr>
        <p:spPr>
          <a:xfrm>
            <a:off x="90717" y="254000"/>
            <a:ext cx="7654255" cy="1004765"/>
          </a:xfrm>
        </p:spPr>
        <p:txBody>
          <a:bodyPr/>
          <a:lstStyle/>
          <a:p>
            <a:r>
              <a:rPr lang="fr-FR" sz="2800" b="1" dirty="0" smtClean="0">
                <a:latin typeface="Calisto MT" charset="0"/>
              </a:rPr>
              <a:t>         Arthrose </a:t>
            </a:r>
            <a:r>
              <a:rPr lang="fr-FR" sz="2800" b="1" dirty="0">
                <a:latin typeface="Calisto MT" charset="0"/>
              </a:rPr>
              <a:t>Genou et Thérapie Cellulaire:                            </a:t>
            </a:r>
            <a:r>
              <a:rPr lang="fr-FR" sz="2800" b="1" dirty="0" smtClean="0">
                <a:latin typeface="Calisto MT" charset="0"/>
              </a:rPr>
              <a:t>          	les </a:t>
            </a:r>
            <a:r>
              <a:rPr lang="fr-FR" sz="2800" b="1" dirty="0">
                <a:latin typeface="Calisto MT" charset="0"/>
              </a:rPr>
              <a:t>cellules souches mésenchymateuses </a:t>
            </a:r>
          </a:p>
        </p:txBody>
      </p:sp>
      <p:sp>
        <p:nvSpPr>
          <p:cNvPr id="34818" name="Espace réservé du contenu 2"/>
          <p:cNvSpPr>
            <a:spLocks noGrp="1"/>
          </p:cNvSpPr>
          <p:nvPr>
            <p:ph idx="1"/>
          </p:nvPr>
        </p:nvSpPr>
        <p:spPr>
          <a:xfrm>
            <a:off x="209550" y="1782763"/>
            <a:ext cx="8605838" cy="4722812"/>
          </a:xfrm>
        </p:spPr>
        <p:txBody>
          <a:bodyPr>
            <a:normAutofit fontScale="92500" lnSpcReduction="10000"/>
          </a:bodyPr>
          <a:lstStyle/>
          <a:p>
            <a:r>
              <a:rPr lang="fr-FR" sz="1800" dirty="0">
                <a:latin typeface="Calisto MT" charset="0"/>
              </a:rPr>
              <a:t>Les CSM sont des cellules adhérentes au plastique et d’apparence fibroblastique en culture; Capables de générer </a:t>
            </a:r>
            <a:r>
              <a:rPr lang="fr-FR" sz="1800" i="1" dirty="0">
                <a:latin typeface="Calisto MT" charset="0"/>
              </a:rPr>
              <a:t>in vitro </a:t>
            </a:r>
            <a:r>
              <a:rPr lang="fr-FR" sz="1800" dirty="0">
                <a:latin typeface="Calisto MT" charset="0"/>
              </a:rPr>
              <a:t>des CFU-f (unités formant des colonies de type fibroblastiques</a:t>
            </a:r>
            <a:endParaRPr lang="en-GB" sz="1800" dirty="0">
              <a:latin typeface="Calisto MT" charset="0"/>
            </a:endParaRPr>
          </a:p>
          <a:p>
            <a:r>
              <a:rPr lang="fr-FR" sz="1800" dirty="0">
                <a:latin typeface="Calisto MT" charset="0"/>
              </a:rPr>
              <a:t>Phénotypes CD73+, CD90+, CD105+ (…) / CD34-, CD45</a:t>
            </a:r>
            <a:r>
              <a:rPr lang="en-GB" sz="1800" dirty="0">
                <a:latin typeface="Calisto MT" charset="0"/>
              </a:rPr>
              <a:t> ; </a:t>
            </a:r>
            <a:r>
              <a:rPr lang="fr-FR" sz="1800" dirty="0">
                <a:latin typeface="Calisto MT" charset="0"/>
              </a:rPr>
              <a:t>Origines : MO, </a:t>
            </a:r>
            <a:r>
              <a:rPr lang="fr-FR" sz="1800" dirty="0" err="1">
                <a:latin typeface="Calisto MT" charset="0"/>
              </a:rPr>
              <a:t>T</a:t>
            </a:r>
            <a:r>
              <a:rPr lang="fr-FR" sz="1800" dirty="0">
                <a:latin typeface="Calisto MT" charset="0"/>
              </a:rPr>
              <a:t>. Adipeux (500 fois plus), …</a:t>
            </a:r>
          </a:p>
          <a:p>
            <a:r>
              <a:rPr lang="fr-FR" sz="1800" dirty="0">
                <a:latin typeface="Calisto MT" charset="0"/>
              </a:rPr>
              <a:t>Capables de : se renouveler </a:t>
            </a:r>
            <a:r>
              <a:rPr lang="en-GB" sz="1800" dirty="0">
                <a:latin typeface="Calisto MT" charset="0"/>
              </a:rPr>
              <a:t>; se </a:t>
            </a:r>
            <a:r>
              <a:rPr lang="en-GB" sz="1800" dirty="0" err="1">
                <a:latin typeface="Calisto MT" charset="0"/>
              </a:rPr>
              <a:t>différencier</a:t>
            </a:r>
            <a:r>
              <a:rPr lang="en-GB" sz="1800" dirty="0">
                <a:latin typeface="Calisto MT" charset="0"/>
              </a:rPr>
              <a:t>; </a:t>
            </a:r>
            <a:r>
              <a:rPr lang="en-GB" sz="1800" dirty="0" err="1">
                <a:latin typeface="Calisto MT" charset="0"/>
              </a:rPr>
              <a:t>Multipotentes</a:t>
            </a:r>
            <a:r>
              <a:rPr lang="en-GB" sz="1800" dirty="0">
                <a:latin typeface="Calisto MT" charset="0"/>
              </a:rPr>
              <a:t>: </a:t>
            </a:r>
            <a:r>
              <a:rPr lang="en-GB" sz="1800" dirty="0" err="1">
                <a:latin typeface="Calisto MT" charset="0"/>
              </a:rPr>
              <a:t>produisent</a:t>
            </a:r>
            <a:r>
              <a:rPr lang="en-GB" sz="1800" dirty="0">
                <a:latin typeface="Calisto MT" charset="0"/>
              </a:rPr>
              <a:t> les </a:t>
            </a:r>
            <a:r>
              <a:rPr lang="en-GB" sz="1800" dirty="0" err="1">
                <a:latin typeface="Calisto MT" charset="0"/>
              </a:rPr>
              <a:t>tissus</a:t>
            </a:r>
            <a:r>
              <a:rPr lang="en-GB" sz="1800" dirty="0">
                <a:latin typeface="Calisto MT" charset="0"/>
              </a:rPr>
              <a:t> d’un </a:t>
            </a:r>
            <a:r>
              <a:rPr lang="en-GB" sz="1800" dirty="0" err="1">
                <a:latin typeface="Calisto MT" charset="0"/>
              </a:rPr>
              <a:t>feuillet</a:t>
            </a:r>
            <a:r>
              <a:rPr lang="en-GB" sz="1800" dirty="0">
                <a:latin typeface="Calisto MT" charset="0"/>
              </a:rPr>
              <a:t> : </a:t>
            </a:r>
            <a:r>
              <a:rPr lang="en-GB" sz="1800" dirty="0" err="1">
                <a:latin typeface="Calisto MT" charset="0"/>
              </a:rPr>
              <a:t>capables</a:t>
            </a:r>
            <a:r>
              <a:rPr lang="en-GB" sz="1800" dirty="0">
                <a:latin typeface="Calisto MT" charset="0"/>
              </a:rPr>
              <a:t> de </a:t>
            </a:r>
            <a:r>
              <a:rPr lang="en-GB" sz="1800" dirty="0" err="1">
                <a:latin typeface="Calisto MT" charset="0"/>
              </a:rPr>
              <a:t>donner</a:t>
            </a:r>
            <a:r>
              <a:rPr lang="en-GB" sz="1800" dirty="0">
                <a:latin typeface="Calisto MT" charset="0"/>
              </a:rPr>
              <a:t> cellules </a:t>
            </a:r>
            <a:r>
              <a:rPr lang="en-GB" sz="1800" dirty="0" err="1">
                <a:latin typeface="Calisto MT" charset="0"/>
              </a:rPr>
              <a:t>os</a:t>
            </a:r>
            <a:r>
              <a:rPr lang="en-GB" sz="1800" dirty="0">
                <a:latin typeface="Calisto MT" charset="0"/>
              </a:rPr>
              <a:t>, cartilage, </a:t>
            </a:r>
            <a:r>
              <a:rPr lang="en-GB" sz="1800" dirty="0" err="1">
                <a:latin typeface="Calisto MT" charset="0"/>
              </a:rPr>
              <a:t>adipeux</a:t>
            </a:r>
            <a:r>
              <a:rPr lang="en-GB" sz="1800" dirty="0">
                <a:latin typeface="Calisto MT" charset="0"/>
              </a:rPr>
              <a:t>(</a:t>
            </a:r>
            <a:r>
              <a:rPr lang="en-GB" sz="1800" dirty="0" err="1">
                <a:latin typeface="Calisto MT" charset="0"/>
              </a:rPr>
              <a:t>mésoderme</a:t>
            </a:r>
            <a:r>
              <a:rPr lang="en-GB" sz="1800" dirty="0">
                <a:latin typeface="Calisto MT" charset="0"/>
              </a:rPr>
              <a:t>)</a:t>
            </a:r>
          </a:p>
          <a:p>
            <a:r>
              <a:rPr lang="en-GB" sz="1800" b="1" dirty="0" err="1">
                <a:solidFill>
                  <a:srgbClr val="FF0000"/>
                </a:solidFill>
                <a:latin typeface="Calisto MT" charset="0"/>
              </a:rPr>
              <a:t>Plasticité</a:t>
            </a:r>
            <a:r>
              <a:rPr lang="en-GB" sz="1800" b="1" dirty="0">
                <a:solidFill>
                  <a:srgbClr val="FF0000"/>
                </a:solidFill>
                <a:latin typeface="Calisto MT" charset="0"/>
              </a:rPr>
              <a:t> : </a:t>
            </a:r>
            <a:r>
              <a:rPr lang="en-GB" sz="1800" b="1" dirty="0" err="1">
                <a:solidFill>
                  <a:srgbClr val="FF0000"/>
                </a:solidFill>
                <a:latin typeface="Calisto MT" charset="0"/>
              </a:rPr>
              <a:t>différenciation</a:t>
            </a:r>
            <a:r>
              <a:rPr lang="en-GB" sz="1800" b="1" dirty="0">
                <a:solidFill>
                  <a:srgbClr val="FF0000"/>
                </a:solidFill>
                <a:latin typeface="Calisto MT" charset="0"/>
              </a:rPr>
              <a:t> des CSM en chondrocyte </a:t>
            </a:r>
            <a:r>
              <a:rPr lang="en-GB" sz="1800" b="1" dirty="0" err="1">
                <a:solidFill>
                  <a:srgbClr val="FF0000"/>
                </a:solidFill>
                <a:latin typeface="Calisto MT" charset="0"/>
              </a:rPr>
              <a:t>ou</a:t>
            </a:r>
            <a:r>
              <a:rPr lang="en-GB" sz="1800" b="1" dirty="0">
                <a:solidFill>
                  <a:srgbClr val="FF0000"/>
                </a:solidFill>
                <a:latin typeface="Calisto MT" charset="0"/>
              </a:rPr>
              <a:t> en </a:t>
            </a:r>
            <a:r>
              <a:rPr lang="en-GB" sz="1800" b="1" dirty="0" err="1">
                <a:solidFill>
                  <a:srgbClr val="FF0000"/>
                </a:solidFill>
                <a:latin typeface="Calisto MT" charset="0"/>
              </a:rPr>
              <a:t>ostéoblaste</a:t>
            </a:r>
            <a:r>
              <a:rPr lang="en-GB" sz="1800" b="1" dirty="0">
                <a:solidFill>
                  <a:srgbClr val="FF0000"/>
                </a:solidFill>
                <a:latin typeface="Calisto MT" charset="0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Calisto MT" charset="0"/>
              </a:rPr>
              <a:t>dans</a:t>
            </a:r>
            <a:r>
              <a:rPr lang="en-GB" sz="1800" b="1" dirty="0">
                <a:solidFill>
                  <a:srgbClr val="FF0000"/>
                </a:solidFill>
                <a:latin typeface="Calisto MT" charset="0"/>
              </a:rPr>
              <a:t> un </a:t>
            </a:r>
            <a:r>
              <a:rPr lang="en-GB" sz="1800" b="1" dirty="0" err="1">
                <a:solidFill>
                  <a:srgbClr val="FF0000"/>
                </a:solidFill>
                <a:latin typeface="Calisto MT" charset="0"/>
              </a:rPr>
              <a:t>environnement</a:t>
            </a:r>
            <a:r>
              <a:rPr lang="en-GB" sz="1800" b="1" dirty="0">
                <a:solidFill>
                  <a:srgbClr val="FF0000"/>
                </a:solidFill>
                <a:latin typeface="Calisto MT" charset="0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Calisto MT" charset="0"/>
              </a:rPr>
              <a:t>cartilagineux</a:t>
            </a:r>
            <a:r>
              <a:rPr lang="en-GB" sz="1800" b="1" dirty="0">
                <a:solidFill>
                  <a:srgbClr val="FF0000"/>
                </a:solidFill>
                <a:latin typeface="Calisto MT" charset="0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Calisto MT" charset="0"/>
              </a:rPr>
              <a:t>ou</a:t>
            </a:r>
            <a:r>
              <a:rPr lang="en-GB" sz="1800" b="1" dirty="0">
                <a:solidFill>
                  <a:srgbClr val="FF0000"/>
                </a:solidFill>
                <a:latin typeface="Calisto MT" charset="0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Calisto MT" charset="0"/>
              </a:rPr>
              <a:t>osseux</a:t>
            </a:r>
            <a:r>
              <a:rPr lang="en-GB" sz="1800" b="1" dirty="0">
                <a:solidFill>
                  <a:srgbClr val="FF0000"/>
                </a:solidFill>
                <a:latin typeface="Calisto MT" charset="0"/>
              </a:rPr>
              <a:t> ; </a:t>
            </a:r>
            <a:r>
              <a:rPr lang="en-GB" sz="1800" b="1" dirty="0" err="1">
                <a:solidFill>
                  <a:srgbClr val="FF0000"/>
                </a:solidFill>
                <a:latin typeface="Calisto MT" charset="0"/>
              </a:rPr>
              <a:t>effet</a:t>
            </a:r>
            <a:r>
              <a:rPr lang="en-GB" sz="1800" b="1" dirty="0">
                <a:solidFill>
                  <a:srgbClr val="FF0000"/>
                </a:solidFill>
                <a:latin typeface="Calisto MT" charset="0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Calisto MT" charset="0"/>
              </a:rPr>
              <a:t>trophique</a:t>
            </a:r>
            <a:r>
              <a:rPr lang="en-GB" sz="1800" b="1" dirty="0">
                <a:solidFill>
                  <a:srgbClr val="FF0000"/>
                </a:solidFill>
                <a:latin typeface="Calisto MT" charset="0"/>
              </a:rPr>
              <a:t>: mobilisation et homing au site </a:t>
            </a:r>
            <a:r>
              <a:rPr lang="en-GB" sz="1800" b="1" dirty="0" err="1">
                <a:solidFill>
                  <a:srgbClr val="FF0000"/>
                </a:solidFill>
                <a:latin typeface="Calisto MT" charset="0"/>
              </a:rPr>
              <a:t>lésé</a:t>
            </a:r>
            <a:r>
              <a:rPr lang="en-GB" sz="1800" b="1" dirty="0">
                <a:solidFill>
                  <a:srgbClr val="FF0000"/>
                </a:solidFill>
                <a:latin typeface="Calisto MT" charset="0"/>
              </a:rPr>
              <a:t>, </a:t>
            </a:r>
            <a:r>
              <a:rPr lang="en-GB" sz="1800" b="1" dirty="0" err="1">
                <a:solidFill>
                  <a:srgbClr val="FF0000"/>
                </a:solidFill>
                <a:latin typeface="Calisto MT" charset="0"/>
              </a:rPr>
              <a:t>sécrétion</a:t>
            </a:r>
            <a:r>
              <a:rPr lang="en-GB" sz="1800" b="1" dirty="0">
                <a:solidFill>
                  <a:srgbClr val="FF0000"/>
                </a:solidFill>
                <a:latin typeface="Calisto MT" charset="0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Calisto MT" charset="0"/>
              </a:rPr>
              <a:t>facteurs</a:t>
            </a:r>
            <a:r>
              <a:rPr lang="en-GB" sz="1800" b="1" dirty="0">
                <a:solidFill>
                  <a:srgbClr val="FF0000"/>
                </a:solidFill>
                <a:latin typeface="Calisto MT" charset="0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Calisto MT" charset="0"/>
              </a:rPr>
              <a:t>bioactifs</a:t>
            </a:r>
            <a:r>
              <a:rPr lang="en-GB" sz="1800" b="1" dirty="0">
                <a:solidFill>
                  <a:srgbClr val="FF0000"/>
                </a:solidFill>
                <a:latin typeface="Calisto MT" charset="0"/>
              </a:rPr>
              <a:t>; </a:t>
            </a:r>
          </a:p>
          <a:p>
            <a:r>
              <a:rPr lang="fr-FR" sz="1800" dirty="0">
                <a:latin typeface="Calisto MT" charset="0"/>
              </a:rPr>
              <a:t>Réparation / Régénération tissulaire:  Stimuler les cellules présentes ;</a:t>
            </a:r>
            <a:r>
              <a:rPr lang="en-GB" sz="1800" dirty="0">
                <a:latin typeface="Calisto MT" charset="0"/>
              </a:rPr>
              <a:t> </a:t>
            </a:r>
            <a:r>
              <a:rPr lang="en-GB" sz="1800" dirty="0" err="1">
                <a:latin typeface="Calisto MT" charset="0"/>
              </a:rPr>
              <a:t>Apport</a:t>
            </a:r>
            <a:r>
              <a:rPr lang="en-GB" sz="1800" dirty="0">
                <a:latin typeface="Calisto MT" charset="0"/>
              </a:rPr>
              <a:t> de </a:t>
            </a:r>
            <a:r>
              <a:rPr lang="en-GB" sz="1800" dirty="0" err="1">
                <a:latin typeface="Calisto MT" charset="0"/>
              </a:rPr>
              <a:t>nouvelles</a:t>
            </a:r>
            <a:r>
              <a:rPr lang="en-GB" sz="1800" dirty="0">
                <a:latin typeface="Calisto MT" charset="0"/>
              </a:rPr>
              <a:t> cellules; </a:t>
            </a:r>
            <a:r>
              <a:rPr lang="en-GB" sz="1800" dirty="0" err="1">
                <a:latin typeface="Calisto MT" charset="0"/>
              </a:rPr>
              <a:t>facteurs</a:t>
            </a:r>
            <a:r>
              <a:rPr lang="en-GB" sz="1800" dirty="0">
                <a:latin typeface="Calisto MT" charset="0"/>
              </a:rPr>
              <a:t> stimulants pour la </a:t>
            </a:r>
            <a:r>
              <a:rPr lang="en-GB" sz="1800" dirty="0" err="1">
                <a:latin typeface="Calisto MT" charset="0"/>
              </a:rPr>
              <a:t>différenciation</a:t>
            </a:r>
            <a:r>
              <a:rPr lang="en-GB" sz="1800" dirty="0">
                <a:latin typeface="Calisto MT" charset="0"/>
              </a:rPr>
              <a:t>, car les CSM </a:t>
            </a:r>
            <a:r>
              <a:rPr lang="en-GB" sz="1800" dirty="0" err="1">
                <a:latin typeface="Calisto MT" charset="0"/>
              </a:rPr>
              <a:t>seules</a:t>
            </a:r>
            <a:r>
              <a:rPr lang="en-GB" sz="1800" dirty="0">
                <a:latin typeface="Calisto MT" charset="0"/>
              </a:rPr>
              <a:t> </a:t>
            </a:r>
            <a:r>
              <a:rPr lang="en-GB" sz="1800" dirty="0" err="1">
                <a:latin typeface="Calisto MT" charset="0"/>
              </a:rPr>
              <a:t>sont</a:t>
            </a:r>
            <a:r>
              <a:rPr lang="en-GB" sz="1800" dirty="0">
                <a:latin typeface="Calisto MT" charset="0"/>
              </a:rPr>
              <a:t> </a:t>
            </a:r>
            <a:r>
              <a:rPr lang="en-GB" sz="1800" dirty="0" err="1">
                <a:latin typeface="Calisto MT" charset="0"/>
              </a:rPr>
              <a:t>quiescentes</a:t>
            </a:r>
            <a:r>
              <a:rPr lang="en-GB" sz="1800" dirty="0">
                <a:latin typeface="Calisto MT" charset="0"/>
              </a:rPr>
              <a:t> +++</a:t>
            </a:r>
          </a:p>
          <a:p>
            <a:r>
              <a:rPr lang="fr-FR" sz="1800" dirty="0">
                <a:latin typeface="Calisto MT" charset="0"/>
              </a:rPr>
              <a:t>  </a:t>
            </a:r>
            <a:r>
              <a:rPr lang="fr-FR" sz="1800" b="1" dirty="0">
                <a:latin typeface="Arial" charset="0"/>
                <a:ea typeface="ＭＳ 明朝" charset="0"/>
              </a:rPr>
              <a:t> </a:t>
            </a:r>
            <a:endParaRPr lang="en-GB" sz="1800" dirty="0">
              <a:latin typeface="Calisto MT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8465" y="307874"/>
            <a:ext cx="1565870" cy="1261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7450165" y="6463917"/>
            <a:ext cx="16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SOFCOT 2013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title"/>
          </p:nvPr>
        </p:nvSpPr>
        <p:spPr>
          <a:xfrm>
            <a:off x="431800" y="107576"/>
            <a:ext cx="8494713" cy="969745"/>
          </a:xfrm>
        </p:spPr>
        <p:txBody>
          <a:bodyPr/>
          <a:lstStyle/>
          <a:p>
            <a:r>
              <a:rPr lang="fr-FR" sz="2800" b="1" dirty="0">
                <a:latin typeface="Calisto MT" charset="0"/>
              </a:rPr>
              <a:t>Arthrose Genou et Thérapie Cellulaire:</a:t>
            </a:r>
            <a:br>
              <a:rPr lang="fr-FR" sz="2800" b="1" dirty="0">
                <a:latin typeface="Calisto MT" charset="0"/>
              </a:rPr>
            </a:br>
            <a:r>
              <a:rPr lang="fr-FR" sz="2800" b="1" dirty="0" err="1">
                <a:latin typeface="Calisto MT" charset="0"/>
              </a:rPr>
              <a:t>Ingéniérie</a:t>
            </a:r>
            <a:r>
              <a:rPr lang="fr-FR" sz="2800" b="1" dirty="0">
                <a:latin typeface="Calisto MT" charset="0"/>
              </a:rPr>
              <a:t> tissulaire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909930"/>
              </p:ext>
            </p:extLst>
          </p:nvPr>
        </p:nvGraphicFramePr>
        <p:xfrm>
          <a:off x="397780" y="1245480"/>
          <a:ext cx="8494713" cy="5181600"/>
        </p:xfrm>
        <a:graphic>
          <a:graphicData uri="http://schemas.openxmlformats.org/drawingml/2006/table">
            <a:tbl>
              <a:tblPr/>
              <a:tblGrid>
                <a:gridCol w="4117975"/>
                <a:gridCol w="4376738"/>
              </a:tblGrid>
              <a:tr h="120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sto MT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3 composants sont indispensables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sto MT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… pour la régénération tissulaire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sto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7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Les CSM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Facteurs de croissance (</a:t>
                      </a: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Bone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Morphometric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Protein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BMP) : </a:t>
                      </a: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demineralized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bone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matrix DBM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Le </a:t>
                      </a: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scaffold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Cette procédure à 3 composants et en 1 temps opératoire 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différenciation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des CSM en chondrocyte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ou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en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ostéoblaste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dans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un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défect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chondral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ou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osseux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L’activation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des CSM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permet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d’éviter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l’expansion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en culture ++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Vecteur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biomatériel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: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matrice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3D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à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rôle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de transport des CSM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Efficace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dans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la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création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du cartilage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hyalin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lors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des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expérimentations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précliniques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animales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438825" y="6509277"/>
            <a:ext cx="16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SOFCOT 2013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831" y="107576"/>
            <a:ext cx="8574700" cy="94706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800" b="1" dirty="0">
                <a:solidFill>
                  <a:srgbClr val="2C7C9F"/>
                </a:solidFill>
                <a:latin typeface="Calisto MT"/>
                <a:cs typeface="Calisto MT"/>
              </a:rPr>
              <a:t>Arthrose </a:t>
            </a:r>
            <a:r>
              <a:rPr lang="fr-FR" sz="2800" b="1" dirty="0" smtClean="0">
                <a:solidFill>
                  <a:srgbClr val="2C7C9F"/>
                </a:solidFill>
                <a:latin typeface="Calisto MT"/>
                <a:cs typeface="Calisto MT"/>
              </a:rPr>
              <a:t>et Thérapie </a:t>
            </a:r>
            <a:r>
              <a:rPr lang="fr-FR" sz="2800" b="1" dirty="0">
                <a:solidFill>
                  <a:srgbClr val="2C7C9F"/>
                </a:solidFill>
                <a:latin typeface="Calisto MT"/>
                <a:cs typeface="Calisto MT"/>
              </a:rPr>
              <a:t>Cellulaire:</a:t>
            </a:r>
            <a:br>
              <a:rPr lang="fr-FR" sz="2800" b="1" dirty="0">
                <a:solidFill>
                  <a:srgbClr val="2C7C9F"/>
                </a:solidFill>
                <a:latin typeface="Calisto MT"/>
                <a:cs typeface="Calisto MT"/>
              </a:rPr>
            </a:br>
            <a:r>
              <a:rPr lang="fr-FR" sz="2800" b="1" dirty="0">
                <a:solidFill>
                  <a:srgbClr val="2C7C9F"/>
                </a:solidFill>
                <a:latin typeface="Calisto MT"/>
                <a:cs typeface="Calisto MT"/>
              </a:rPr>
              <a:t>E</a:t>
            </a:r>
            <a:r>
              <a:rPr lang="fr-FR" sz="2800" b="1" dirty="0" smtClean="0">
                <a:solidFill>
                  <a:srgbClr val="2C7C9F"/>
                </a:solidFill>
                <a:latin typeface="Calisto MT"/>
                <a:cs typeface="Calisto MT"/>
              </a:rPr>
              <a:t>xpérience préclinique sur l’animal (1)   </a:t>
            </a:r>
            <a:endParaRPr lang="fr-FR" sz="2800" b="1" dirty="0">
              <a:solidFill>
                <a:srgbClr val="2C7C9F"/>
              </a:solidFill>
              <a:latin typeface="Calisto MT"/>
              <a:cs typeface="Calisto MT"/>
            </a:endParaRPr>
          </a:p>
        </p:txBody>
      </p:sp>
      <p:pic>
        <p:nvPicPr>
          <p:cNvPr id="36866" name="Espace réservé du contenu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1523" y="1338147"/>
            <a:ext cx="4804445" cy="4066381"/>
          </a:xfrm>
        </p:spPr>
      </p:pic>
      <p:sp>
        <p:nvSpPr>
          <p:cNvPr id="36867" name="ZoneTexte 4"/>
          <p:cNvSpPr txBox="1">
            <a:spLocks noChangeArrowheads="1"/>
          </p:cNvSpPr>
          <p:nvPr/>
        </p:nvSpPr>
        <p:spPr bwMode="auto">
          <a:xfrm>
            <a:off x="2549525" y="5410200"/>
            <a:ext cx="4256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fr-FR" dirty="0"/>
              <a:t>Réparation de cartilage par CSM et DBM</a:t>
            </a:r>
          </a:p>
          <a:p>
            <a:r>
              <a:rPr lang="fr-FR" dirty="0"/>
              <a:t>Rats et chèvres (</a:t>
            </a:r>
            <a:r>
              <a:rPr lang="fr-FR" b="1" dirty="0" err="1"/>
              <a:t>Slavin</a:t>
            </a:r>
            <a:r>
              <a:rPr lang="fr-FR" b="1" dirty="0"/>
              <a:t>, Assor</a:t>
            </a:r>
            <a:r>
              <a:rPr lang="fr-FR" dirty="0"/>
              <a:t>)</a:t>
            </a:r>
          </a:p>
          <a:p>
            <a:r>
              <a:rPr lang="fr-FR" dirty="0"/>
              <a:t>S </a:t>
            </a:r>
            <a:r>
              <a:rPr lang="fr-FR" dirty="0" err="1"/>
              <a:t>Slavin</a:t>
            </a:r>
            <a:r>
              <a:rPr lang="fr-FR" dirty="0"/>
              <a:t>. Stem </a:t>
            </a:r>
            <a:r>
              <a:rPr lang="fr-FR" dirty="0" err="1"/>
              <a:t>Cells</a:t>
            </a:r>
            <a:r>
              <a:rPr lang="fr-FR" dirty="0"/>
              <a:t>, 2003;21:588-597 </a:t>
            </a:r>
            <a:endParaRPr lang="en-GB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438825" y="6463917"/>
            <a:ext cx="16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SOFCOT 2013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>
          <a:xfrm>
            <a:off x="900113" y="226806"/>
            <a:ext cx="7345362" cy="6804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3200" b="1" dirty="0">
                <a:latin typeface="Calisto MT" charset="0"/>
              </a:rPr>
              <a:t>Arthrose grade 4 localisée du Genou</a:t>
            </a:r>
          </a:p>
        </p:txBody>
      </p:sp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>
          <a:xfrm>
            <a:off x="765637" y="1157604"/>
            <a:ext cx="8212138" cy="4476750"/>
          </a:xfrm>
        </p:spPr>
        <p:txBody>
          <a:bodyPr>
            <a:normAutofit lnSpcReduction="10000"/>
          </a:bodyPr>
          <a:lstStyle/>
          <a:p>
            <a:endParaRPr lang="fr-FR" dirty="0" smtClean="0">
              <a:solidFill>
                <a:schemeClr val="tx1"/>
              </a:solidFill>
              <a:latin typeface="Calisto MT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Calisto MT" charset="0"/>
              </a:rPr>
              <a:t>Arthrose IV - </a:t>
            </a:r>
            <a:r>
              <a:rPr lang="fr-FR" dirty="0" err="1" smtClean="0">
                <a:solidFill>
                  <a:schemeClr val="tx1"/>
                </a:solidFill>
                <a:latin typeface="Calisto MT" charset="0"/>
              </a:rPr>
              <a:t>défect</a:t>
            </a:r>
            <a:r>
              <a:rPr lang="fr-FR" dirty="0" smtClean="0">
                <a:solidFill>
                  <a:schemeClr val="tx1"/>
                </a:solidFill>
                <a:latin typeface="Calisto MT" charset="0"/>
              </a:rPr>
              <a:t> </a:t>
            </a:r>
            <a:r>
              <a:rPr lang="fr-FR" dirty="0">
                <a:solidFill>
                  <a:schemeClr val="tx1"/>
                </a:solidFill>
                <a:latin typeface="Calisto MT" charset="0"/>
              </a:rPr>
              <a:t>ostéo-</a:t>
            </a:r>
            <a:r>
              <a:rPr lang="fr-FR" dirty="0" err="1">
                <a:solidFill>
                  <a:schemeClr val="tx1"/>
                </a:solidFill>
                <a:latin typeface="Calisto MT" charset="0"/>
              </a:rPr>
              <a:t>chondral</a:t>
            </a:r>
            <a:r>
              <a:rPr lang="fr-FR" dirty="0">
                <a:solidFill>
                  <a:schemeClr val="tx1"/>
                </a:solidFill>
                <a:latin typeface="Calisto MT" charset="0"/>
              </a:rPr>
              <a:t> : ne </a:t>
            </a:r>
            <a:r>
              <a:rPr lang="fr-FR" dirty="0" smtClean="0">
                <a:solidFill>
                  <a:schemeClr val="tx1"/>
                </a:solidFill>
                <a:latin typeface="Calisto MT" charset="0"/>
              </a:rPr>
              <a:t>peut </a:t>
            </a:r>
            <a:r>
              <a:rPr lang="fr-FR" dirty="0">
                <a:solidFill>
                  <a:schemeClr val="tx1"/>
                </a:solidFill>
                <a:latin typeface="Calisto MT" charset="0"/>
              </a:rPr>
              <a:t>se régénérer </a:t>
            </a:r>
            <a:r>
              <a:rPr lang="fr-FR" dirty="0" smtClean="0">
                <a:solidFill>
                  <a:schemeClr val="tx1"/>
                </a:solidFill>
                <a:latin typeface="Calisto MT" charset="0"/>
              </a:rPr>
              <a:t>seule</a:t>
            </a:r>
            <a:endParaRPr lang="fr-FR" dirty="0">
              <a:solidFill>
                <a:schemeClr val="tx1"/>
              </a:solidFill>
              <a:latin typeface="Calisto MT" charset="0"/>
            </a:endParaRPr>
          </a:p>
          <a:p>
            <a:r>
              <a:rPr lang="fr-FR" dirty="0">
                <a:solidFill>
                  <a:schemeClr val="tx1"/>
                </a:solidFill>
                <a:latin typeface="Calisto MT" charset="0"/>
              </a:rPr>
              <a:t>Traitement non résolu;</a:t>
            </a:r>
          </a:p>
          <a:p>
            <a:r>
              <a:rPr lang="fr-FR" dirty="0" smtClean="0">
                <a:solidFill>
                  <a:schemeClr val="tx1"/>
                </a:solidFill>
                <a:latin typeface="Calisto MT" charset="0"/>
              </a:rPr>
              <a:t>Impact </a:t>
            </a:r>
            <a:r>
              <a:rPr lang="fr-FR" dirty="0">
                <a:solidFill>
                  <a:schemeClr val="tx1"/>
                </a:solidFill>
                <a:latin typeface="Calisto MT" charset="0"/>
              </a:rPr>
              <a:t>social et économique ++</a:t>
            </a:r>
          </a:p>
          <a:p>
            <a:r>
              <a:rPr lang="fr-FR" dirty="0" smtClean="0">
                <a:solidFill>
                  <a:schemeClr val="tx1"/>
                </a:solidFill>
                <a:latin typeface="Calisto MT" charset="0"/>
              </a:rPr>
              <a:t>Elle </a:t>
            </a:r>
            <a:r>
              <a:rPr lang="fr-FR" dirty="0">
                <a:solidFill>
                  <a:schemeClr val="tx1"/>
                </a:solidFill>
                <a:latin typeface="Calisto MT" charset="0"/>
              </a:rPr>
              <a:t>doit être </a:t>
            </a:r>
            <a:r>
              <a:rPr lang="fr-FR" dirty="0" smtClean="0">
                <a:solidFill>
                  <a:schemeClr val="tx1"/>
                </a:solidFill>
                <a:latin typeface="Calisto MT" charset="0"/>
              </a:rPr>
              <a:t>réparée, avec restauration de </a:t>
            </a:r>
            <a:r>
              <a:rPr lang="fr-FR" dirty="0">
                <a:solidFill>
                  <a:schemeClr val="tx1"/>
                </a:solidFill>
                <a:latin typeface="Calisto MT" charset="0"/>
              </a:rPr>
              <a:t>la mécanique du </a:t>
            </a:r>
            <a:r>
              <a:rPr lang="fr-FR" dirty="0" smtClean="0">
                <a:solidFill>
                  <a:schemeClr val="tx1"/>
                </a:solidFill>
                <a:latin typeface="Calisto MT" charset="0"/>
              </a:rPr>
              <a:t>genou (ligament, ménisque, </a:t>
            </a:r>
            <a:r>
              <a:rPr lang="fr-FR" dirty="0">
                <a:solidFill>
                  <a:schemeClr val="tx1"/>
                </a:solidFill>
                <a:latin typeface="Calisto MT" charset="0"/>
              </a:rPr>
              <a:t>déformation </a:t>
            </a:r>
            <a:r>
              <a:rPr lang="fr-FR" dirty="0" smtClean="0">
                <a:solidFill>
                  <a:schemeClr val="tx1"/>
                </a:solidFill>
                <a:latin typeface="Calisto MT" charset="0"/>
              </a:rPr>
              <a:t>axiale)</a:t>
            </a:r>
            <a:endParaRPr lang="fr-FR" dirty="0">
              <a:solidFill>
                <a:schemeClr val="tx1"/>
              </a:solidFill>
              <a:latin typeface="Calisto MT" charset="0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  <a:latin typeface="Calisto MT" charset="0"/>
              </a:rPr>
              <a:t>	  </a:t>
            </a:r>
            <a:r>
              <a:rPr lang="fr-FR" dirty="0">
                <a:solidFill>
                  <a:schemeClr val="tx1"/>
                </a:solidFill>
                <a:latin typeface="Calisto MT" charset="0"/>
              </a:rPr>
              <a:t>éviter la dégénérescence et la progression vers l’arthrose terminale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472845" y="6475257"/>
            <a:ext cx="16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SOFCOT 2013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1240313" y="4955691"/>
            <a:ext cx="555643" cy="22681"/>
          </a:xfrm>
          <a:prstGeom prst="straightConnector1">
            <a:avLst/>
          </a:prstGeom>
          <a:ln w="38100" cmpd="sng">
            <a:solidFill>
              <a:srgbClr val="4B5A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5958" y="164276"/>
            <a:ext cx="8685035" cy="79964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800" b="1" dirty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  <a:t>Arthrose </a:t>
            </a:r>
            <a:r>
              <a:rPr lang="fr-FR" sz="2800" b="1" dirty="0" smtClean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  <a:t>et </a:t>
            </a:r>
            <a:r>
              <a:rPr lang="fr-FR" sz="2800" b="1" dirty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  <a:t>Thérapie Cellulaire:</a:t>
            </a:r>
            <a:br>
              <a:rPr lang="fr-FR" sz="2800" b="1" dirty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</a:br>
            <a:r>
              <a:rPr lang="fr-FR" sz="2800" b="1" dirty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  <a:t>expérience préclinique sur </a:t>
            </a:r>
            <a:r>
              <a:rPr lang="fr-FR" sz="2800" b="1" dirty="0" smtClean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  <a:t>l’animal (2)</a:t>
            </a:r>
            <a:endParaRPr lang="fr-FR" sz="2800" b="1" dirty="0">
              <a:solidFill>
                <a:srgbClr val="2C7C9F"/>
              </a:solidFill>
              <a:latin typeface="Calisto MT"/>
              <a:ea typeface="+mj-ea"/>
              <a:cs typeface="Calisto MT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981400"/>
              </p:ext>
            </p:extLst>
          </p:nvPr>
        </p:nvGraphicFramePr>
        <p:xfrm>
          <a:off x="218516" y="1270176"/>
          <a:ext cx="8651015" cy="4795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7461505" y="6463917"/>
            <a:ext cx="16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SOFCOT 2013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13044"/>
          </a:xfrm>
        </p:spPr>
        <p:txBody>
          <a:bodyPr/>
          <a:lstStyle/>
          <a:p>
            <a:r>
              <a:rPr lang="fr-FR" sz="2800" b="1" dirty="0">
                <a:latin typeface="Calisto MT" charset="0"/>
              </a:rPr>
              <a:t>Arthrose genou et thérapie cellulaire:</a:t>
            </a:r>
            <a:br>
              <a:rPr lang="fr-FR" sz="2800" b="1" dirty="0">
                <a:latin typeface="Calisto MT" charset="0"/>
              </a:rPr>
            </a:br>
            <a:r>
              <a:rPr lang="fr-FR" sz="2800" b="1" dirty="0">
                <a:latin typeface="Calisto MT" charset="0"/>
              </a:rPr>
              <a:t>Essai clinique de recherche biomédicale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1895" y="1349487"/>
            <a:ext cx="4238625" cy="4951301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A partir du modèle animal </a:t>
            </a:r>
            <a:r>
              <a:rPr lang="fr-F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pré-clinique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, une demande d’essai clinique a été déposée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Titre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:  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Utilisation de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cellules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ouches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m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ésenchymateuses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de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moelle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o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sseuse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a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utologue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timulées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par une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matrice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o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sseuse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d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éminéralisée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, sur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s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caffold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r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ésorbable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,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pour cicatriser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un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d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éfect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du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cartilage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a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rticulaire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et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l’arthrose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du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genou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En 1 temps sans culture, sous arthroscopie avec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microfractures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, CSM activées 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Promoteur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 :                                  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           Dr Michel Assor, Institut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du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genou, Marseille, France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 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Collaborateur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 : Prof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Slavin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,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International Center for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Cell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Therapy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 &amp; Cancer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Immunotherapy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, Tel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Aviv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,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ea typeface="+mn-ea"/>
                <a:cs typeface="Calisto MT"/>
              </a:rPr>
              <a:t>Israel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listo MT"/>
              <a:ea typeface="+mn-ea"/>
              <a:cs typeface="Calisto MT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listo MT"/>
              <a:ea typeface="+mn-ea"/>
              <a:cs typeface="Calisto MT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30763" y="1372167"/>
            <a:ext cx="4150230" cy="4725876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cs typeface="Calisto MT"/>
              </a:rPr>
              <a:t>Autorisation de l’autorité compétente,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cs typeface="Calisto MT"/>
              </a:rPr>
              <a:t>ANSM (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cs typeface="Calisto MT"/>
              </a:rPr>
              <a:t>ex.AFSSAPS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cs typeface="Calisto MT"/>
              </a:rPr>
              <a:t>)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cs typeface="Calisto MT"/>
              </a:rPr>
              <a:t>du 16/02/2010, réf : B91251-10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cs typeface="Calisto MT"/>
              </a:rPr>
              <a:t>Autorisation du Comité de Protection des Personnes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cs typeface="Calisto MT"/>
              </a:rPr>
              <a:t>:  CPP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cs typeface="Calisto MT"/>
              </a:rPr>
              <a:t>sud-est IV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cs typeface="Calisto MT"/>
              </a:rPr>
              <a:t>                           du 8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cs typeface="Calisto MT"/>
              </a:rPr>
              <a:t>juin 2010, Réf. : 10/033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Calisto MT"/>
              <a:cs typeface="Calisto MT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cs typeface="Calisto MT"/>
              </a:rPr>
              <a:t>50 patients                                           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cs typeface="Calisto MT"/>
              </a:rPr>
              <a:t>C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cs typeface="Calisto MT"/>
              </a:rPr>
              <a:t>linique Vert Coteau                  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cs typeface="Calisto MT"/>
              </a:rPr>
              <a:t>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cs typeface="Calisto MT"/>
              </a:rPr>
              <a:t>  Marseille (Fr)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cs typeface="Calisto MT"/>
              </a:rPr>
              <a:t>Début de l’essai clinique:  17/07/2010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/>
                <a:cs typeface="Calisto MT"/>
              </a:rPr>
              <a:t>Publication 2è-3è trimestre 2014:                50 patients à 2 ans minimum de recul   (2 à 4 ans).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Calisto MT"/>
              <a:cs typeface="Calisto MT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listo MT"/>
              <a:cs typeface="Calisto M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461505" y="6486597"/>
            <a:ext cx="16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SOFCOT 2013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59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3200" b="1" dirty="0">
                <a:latin typeface="Calisto MT" charset="0"/>
              </a:rPr>
              <a:t> </a:t>
            </a:r>
            <a:r>
              <a:rPr lang="fr-FR" sz="2700" b="1" dirty="0">
                <a:latin typeface="Calisto MT" charset="0"/>
              </a:rPr>
              <a:t>Limites des techniques actuelles de </a:t>
            </a:r>
            <a:r>
              <a:rPr lang="fr-FR" sz="2700" b="1" dirty="0" smtClean="0">
                <a:latin typeface="Calisto MT" charset="0"/>
              </a:rPr>
              <a:t>réparation</a:t>
            </a:r>
            <a:br>
              <a:rPr lang="fr-FR" sz="2700" b="1" dirty="0" smtClean="0">
                <a:latin typeface="Calisto MT" charset="0"/>
              </a:rPr>
            </a:br>
            <a:r>
              <a:rPr lang="fr-FR" sz="2700" b="1" dirty="0" smtClean="0">
                <a:latin typeface="Calisto MT" charset="0"/>
              </a:rPr>
              <a:t>régénération </a:t>
            </a:r>
            <a:r>
              <a:rPr lang="fr-FR" sz="2700" b="1" dirty="0">
                <a:latin typeface="Calisto MT" charset="0"/>
              </a:rPr>
              <a:t>du cartilage dans les grades 4 </a:t>
            </a:r>
            <a:r>
              <a:rPr lang="fr-FR" sz="2700" b="1" dirty="0" smtClean="0">
                <a:latin typeface="Calisto MT" charset="0"/>
              </a:rPr>
              <a:t> </a:t>
            </a:r>
            <a:endParaRPr lang="fr-FR" sz="2700" b="1" dirty="0">
              <a:latin typeface="Calisto MT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4650" y="1292786"/>
            <a:ext cx="4090988" cy="3980890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fr-F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Thérapies </a:t>
            </a:r>
            <a:r>
              <a:rPr lang="fr-FR" sz="29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adjuvantes</a:t>
            </a:r>
            <a:r>
              <a:rPr lang="fr-FR" sz="29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r>
              <a:rPr lang="fr-F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médicales: 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Glucosamine </a:t>
            </a:r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et sulfate </a:t>
            </a:r>
            <a:r>
              <a:rPr lang="fr-FR" sz="2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chondroïtine</a:t>
            </a:r>
            <a:endParaRPr lang="fr-FR" sz="26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sz="2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Viscosupplémentation</a:t>
            </a:r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: </a:t>
            </a:r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AH ; </a:t>
            </a:r>
            <a:endParaRPr lang="fr-FR" sz="26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PRP </a:t>
            </a:r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(plasma riche plaquettes</a:t>
            </a: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)</a:t>
            </a:r>
            <a:endParaRPr lang="fr-FR" sz="26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    </a:t>
            </a:r>
            <a:r>
              <a:rPr lang="fr-FR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Chondroprotecteur</a:t>
            </a: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, </a:t>
            </a:r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; </a:t>
            </a: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petit </a:t>
            </a:r>
            <a:r>
              <a:rPr lang="fr-FR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defect</a:t>
            </a: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,  grade </a:t>
            </a: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2-3</a:t>
            </a:r>
            <a:endParaRPr lang="fr-FR" sz="23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fr-FR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r>
              <a:rPr lang="fr-FR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endParaRPr lang="fr-FR" sz="2300" b="1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4648200" y="1292786"/>
            <a:ext cx="4298774" cy="4988952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fr-FR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Thérapie chirurgicale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Microfractures</a:t>
            </a:r>
            <a:r>
              <a:rPr lang="fr-FR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et abrasion arthroplastie 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Greffe </a:t>
            </a:r>
            <a:r>
              <a:rPr lang="fr-FR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ostéochondrale</a:t>
            </a:r>
            <a:endParaRPr lang="fr-FR" sz="23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Greffe </a:t>
            </a:r>
            <a:r>
              <a:rPr lang="fr-FR" sz="2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ostéochondrale</a:t>
            </a: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autologue ou </a:t>
            </a:r>
            <a:r>
              <a:rPr lang="fr-FR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mosaïcplastie</a:t>
            </a:r>
            <a:r>
              <a:rPr lang="fr-FR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endParaRPr lang="fr-FR" sz="23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Implantation de </a:t>
            </a:r>
            <a:r>
              <a:rPr lang="fr-FR" sz="2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chondrocytes</a:t>
            </a: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autologues (ACI) : </a:t>
            </a:r>
            <a:endParaRPr lang="fr-FR" sz="23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Ostéotomie </a:t>
            </a: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de </a:t>
            </a:r>
            <a:r>
              <a:rPr lang="fr-FR" sz="2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réaxation</a:t>
            </a: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pour </a:t>
            </a:r>
            <a:r>
              <a:rPr lang="fr-FR" sz="2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défect</a:t>
            </a: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grade 4: dégradation à </a:t>
            </a:r>
            <a:r>
              <a:rPr lang="fr-FR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        &lt; </a:t>
            </a:r>
            <a:r>
              <a:rPr lang="fr-FR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my</a:t>
            </a:r>
            <a:r>
              <a:rPr lang="fr-FR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2 </a:t>
            </a: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ans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Flèche vers la droite 3"/>
          <p:cNvSpPr/>
          <p:nvPr/>
        </p:nvSpPr>
        <p:spPr>
          <a:xfrm rot="20899899">
            <a:off x="3650389" y="5680675"/>
            <a:ext cx="767176" cy="15458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485" name="ZoneTexte 5"/>
          <p:cNvSpPr txBox="1">
            <a:spLocks noChangeArrowheads="1"/>
          </p:cNvSpPr>
          <p:nvPr/>
        </p:nvSpPr>
        <p:spPr bwMode="auto">
          <a:xfrm>
            <a:off x="4467225" y="5301858"/>
            <a:ext cx="4219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GB" b="1" dirty="0" err="1"/>
              <a:t>Nécessité</a:t>
            </a:r>
            <a:r>
              <a:rPr lang="en-GB" b="1" dirty="0"/>
              <a:t> </a:t>
            </a:r>
            <a:r>
              <a:rPr lang="en-GB" b="1" dirty="0" err="1"/>
              <a:t>d’une</a:t>
            </a:r>
            <a:r>
              <a:rPr lang="en-GB" b="1" dirty="0"/>
              <a:t> </a:t>
            </a:r>
            <a:r>
              <a:rPr lang="en-GB" b="1" dirty="0" err="1"/>
              <a:t>meilleure</a:t>
            </a:r>
            <a:r>
              <a:rPr lang="en-GB" b="1" dirty="0"/>
              <a:t> technique de </a:t>
            </a:r>
            <a:r>
              <a:rPr lang="en-GB" b="1" dirty="0" err="1"/>
              <a:t>réparation</a:t>
            </a:r>
            <a:r>
              <a:rPr lang="en-GB" b="1" dirty="0"/>
              <a:t> </a:t>
            </a:r>
            <a:r>
              <a:rPr lang="en-GB" b="1" dirty="0" err="1"/>
              <a:t>causant</a:t>
            </a:r>
            <a:r>
              <a:rPr lang="en-GB" b="1" dirty="0"/>
              <a:t> </a:t>
            </a:r>
            <a:r>
              <a:rPr lang="en-GB" b="1" dirty="0" err="1"/>
              <a:t>moins</a:t>
            </a:r>
            <a:r>
              <a:rPr lang="en-GB" b="1" dirty="0"/>
              <a:t> de </a:t>
            </a:r>
            <a:r>
              <a:rPr lang="en-GB" b="1" dirty="0" err="1"/>
              <a:t>morbidité</a:t>
            </a:r>
            <a:endParaRPr lang="fr-FR" b="1" dirty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475154" y="6480399"/>
            <a:ext cx="16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SOFCOT 2013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543181"/>
              </p:ext>
            </p:extLst>
          </p:nvPr>
        </p:nvGraphicFramePr>
        <p:xfrm>
          <a:off x="147420" y="-56702"/>
          <a:ext cx="8864600" cy="7222587"/>
        </p:xfrm>
        <a:graphic>
          <a:graphicData uri="http://schemas.openxmlformats.org/drawingml/2006/table">
            <a:tbl>
              <a:tblPr/>
              <a:tblGrid>
                <a:gridCol w="1565275"/>
                <a:gridCol w="1889125"/>
                <a:gridCol w="1816100"/>
                <a:gridCol w="1851025"/>
                <a:gridCol w="1743075"/>
              </a:tblGrid>
              <a:tr h="823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Techniques réparation cartilage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Micro-fractures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Greffe ostéo-chondrale mosaïcplastie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Implantation Chondrocytes Autologues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Technique Proposée: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CSM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73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TAILLE DEFECT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Toute taille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pas de kiss lesion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Jusqu’à 2 cm</a:t>
                      </a:r>
                      <a:r>
                        <a:rPr kumimoji="0" lang="fr-FR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pas de kiss lesion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Jusqu’à 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4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cm</a:t>
                      </a:r>
                      <a:r>
                        <a:rPr kumimoji="0" lang="fr-F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, traumatique,   pas de </a:t>
                      </a: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kiss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lesion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Large surface,               </a:t>
                      </a: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kiss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lesion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++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</a:tr>
              <a:tr h="2251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TAUX DE SUCCES 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2 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Jusqu’à 70% dans défects petits et circonscrits, fibrocartilage,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Résultats médiocres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Jusqu’à 70% dans petits défects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Résultats médiocres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Jusqu’à 80%, mais résultats non satisfaisants, pas de différence avec microfractures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Semble le plus prometteur, basé sur données animales et   résultats cliniques préliminaires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</a:tr>
              <a:tr h="1004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CHIRURGIE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REQUISE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Une seule procédure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Une seule procédure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Deux procédures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Une seule procédure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</a:tr>
              <a:tr h="691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TYPE DE CHIRURGIE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Arthroscopie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Arthrotomie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 arthroscopie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Arthrotomie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Arthroscopie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</a:tr>
              <a:tr h="620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REHABILITATION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Appui  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4 semaines post operatoire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Appui partiel immédiat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Appui  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3 mois post operatoire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ＭＳ Ｐゴシック" charset="0"/>
                        </a:rPr>
                        <a:t>Appui partiel immédiat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>
          <a:xfrm>
            <a:off x="102057" y="180843"/>
            <a:ext cx="8946974" cy="858838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latin typeface="Calisto MT" charset="0"/>
              </a:rPr>
              <a:t>Arthrose latéralisée du genou grade 4</a:t>
            </a:r>
            <a:br>
              <a:rPr lang="fr-FR" sz="3600" b="1" dirty="0" smtClean="0">
                <a:latin typeface="Calisto MT" charset="0"/>
              </a:rPr>
            </a:br>
            <a:r>
              <a:rPr lang="fr-FR" sz="3100" b="1" dirty="0" smtClean="0">
                <a:latin typeface="Calisto MT" charset="0"/>
              </a:rPr>
              <a:t>et patients actifs ‘jeune’</a:t>
            </a:r>
            <a:endParaRPr lang="fr-FR" sz="3100" b="1" dirty="0">
              <a:latin typeface="Calisto MT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33920"/>
            <a:ext cx="4038600" cy="536733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fr-FR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Population particulière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/>
            </a:r>
            <a:b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</a:b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'zone frontière' 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adultes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actifs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encore jeunes :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34 -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62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ans (au-delà?)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/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bonne performance physique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sportifs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/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Antécédents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intervention LCA et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ménisque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/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éformation axiale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de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5° à 10°-13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°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Handicap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fonctionnel et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sportif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Population 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: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/>
            </a:r>
            <a:b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difficile à traiter,,                  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Traitement inefficace: médical, arthroscopie, ostéotomie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/>
            </a:r>
            <a:b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	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42271"/>
            <a:ext cx="4038600" cy="470613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Indications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classique de prothèse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unicompartimentale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PUC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efus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prothèse,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prématurée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Peut-on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envisager d'éviter la PUC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pour cette population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’frontière’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 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Technique: </a:t>
            </a:r>
            <a:r>
              <a:rPr lang="fr-FR" b="1" dirty="0" err="1"/>
              <a:t>Ovt</a:t>
            </a:r>
            <a:r>
              <a:rPr lang="fr-FR" b="1" dirty="0"/>
              <a:t> +Arthroscopie + </a:t>
            </a:r>
            <a:r>
              <a:rPr lang="fr-FR" b="1" dirty="0" err="1"/>
              <a:t>Csm</a:t>
            </a:r>
            <a:r>
              <a:rPr lang="fr-FR" b="1" dirty="0"/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b="1" dirty="0"/>
              <a:t>Même principe si rupture du LCA, reconstruction LCA et </a:t>
            </a:r>
            <a:r>
              <a:rPr lang="fr-FR" b="1" dirty="0" err="1"/>
              <a:t>Csm</a:t>
            </a:r>
            <a:r>
              <a:rPr lang="fr-FR" b="1" dirty="0"/>
              <a:t>, indiquée aussi jusqu’à 62-65ans si bonne performance physique</a:t>
            </a:r>
            <a:endParaRPr lang="fr-FR" dirty="0"/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475154" y="6464012"/>
            <a:ext cx="16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SOFCOT 2013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6445"/>
            <a:ext cx="8229600" cy="8794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200" b="1" dirty="0" smtClean="0">
                <a:latin typeface="Calisto MT"/>
                <a:ea typeface="+mj-ea"/>
                <a:cs typeface="Calisto MT"/>
              </a:rPr>
              <a:t>Arthrose </a:t>
            </a:r>
            <a:r>
              <a:rPr lang="fr-FR" sz="3200" b="1" dirty="0">
                <a:latin typeface="Calisto MT"/>
                <a:ea typeface="+mj-ea"/>
                <a:cs typeface="Calisto MT"/>
              </a:rPr>
              <a:t>latéralisée du genou grade </a:t>
            </a:r>
            <a:r>
              <a:rPr lang="fr-FR" sz="3200" b="1" dirty="0" smtClean="0">
                <a:latin typeface="Calisto MT"/>
                <a:ea typeface="+mj-ea"/>
                <a:cs typeface="Calisto MT"/>
              </a:rPr>
              <a:t>4</a:t>
            </a:r>
            <a:br>
              <a:rPr lang="fr-FR" sz="3200" b="1" dirty="0" smtClean="0">
                <a:latin typeface="Calisto MT"/>
                <a:ea typeface="+mj-ea"/>
                <a:cs typeface="Calisto MT"/>
              </a:rPr>
            </a:br>
            <a:r>
              <a:rPr lang="fr-FR" sz="2800" b="1" dirty="0" smtClean="0">
                <a:latin typeface="Calisto MT"/>
                <a:ea typeface="+mj-ea"/>
                <a:cs typeface="Calisto MT"/>
              </a:rPr>
              <a:t>exemples</a:t>
            </a:r>
            <a:endParaRPr lang="fr-FR" sz="2800" b="1" dirty="0">
              <a:latin typeface="Calisto MT"/>
              <a:ea typeface="+mj-ea"/>
              <a:cs typeface="Calisto MT"/>
            </a:endParaRPr>
          </a:p>
        </p:txBody>
      </p:sp>
      <p:pic>
        <p:nvPicPr>
          <p:cNvPr id="23557" name="Espace réservé du contenu 11" descr="Bassano Gen D preop.0001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9178" y="2653616"/>
            <a:ext cx="3388549" cy="3832288"/>
          </a:xfrm>
        </p:spPr>
      </p:pic>
      <p:pic>
        <p:nvPicPr>
          <p:cNvPr id="23554" name="Espace réservé du contenu 4" descr="Renauld preop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89" r="-5789"/>
          <a:stretch>
            <a:fillRect/>
          </a:stretch>
        </p:blipFill>
        <p:spPr>
          <a:xfrm>
            <a:off x="0" y="1046163"/>
            <a:ext cx="2574098" cy="3088918"/>
          </a:xfrm>
        </p:spPr>
      </p:pic>
      <p:pic>
        <p:nvPicPr>
          <p:cNvPr id="23555" name="Image 5" descr="Renauld preo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8062" y="1036057"/>
            <a:ext cx="2313431" cy="309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ZoneTexte 6"/>
          <p:cNvSpPr txBox="1">
            <a:spLocks noChangeArrowheads="1"/>
          </p:cNvSpPr>
          <p:nvPr/>
        </p:nvSpPr>
        <p:spPr bwMode="auto">
          <a:xfrm>
            <a:off x="87535" y="4128027"/>
            <a:ext cx="5053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fr-FR" dirty="0"/>
              <a:t>Mr </a:t>
            </a:r>
            <a:r>
              <a:rPr lang="fr-FR" dirty="0" err="1"/>
              <a:t>Ren</a:t>
            </a:r>
            <a:r>
              <a:rPr lang="fr-FR" dirty="0"/>
              <a:t>. 58 ans, varus 8°, sportif et handicap majeur</a:t>
            </a:r>
          </a:p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cas de la série: OVT et arthroscopie </a:t>
            </a:r>
            <a:r>
              <a:rPr lang="fr-FR" dirty="0" err="1"/>
              <a:t>Csm</a:t>
            </a:r>
            <a:endParaRPr lang="fr-FR" dirty="0"/>
          </a:p>
        </p:txBody>
      </p:sp>
      <p:pic>
        <p:nvPicPr>
          <p:cNvPr id="23558" name="Image 10" descr="Bassa3preop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5178" y="733639"/>
            <a:ext cx="3234242" cy="219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ZoneTexte 13"/>
          <p:cNvSpPr txBox="1">
            <a:spLocks noChangeArrowheads="1"/>
          </p:cNvSpPr>
          <p:nvPr/>
        </p:nvSpPr>
        <p:spPr bwMode="auto">
          <a:xfrm>
            <a:off x="968310" y="5711825"/>
            <a:ext cx="452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fr-FR" dirty="0"/>
              <a:t>Mr Bas. 62 ans, Varus bilatéral 7° et arthrose</a:t>
            </a:r>
          </a:p>
          <a:p>
            <a:r>
              <a:rPr lang="fr-FR" dirty="0"/>
              <a:t>Médiale 4, marin-pompier et club jogging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427994" y="6468112"/>
            <a:ext cx="16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SOFCOT 2013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434" y="126090"/>
            <a:ext cx="8833578" cy="9239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200" b="1" dirty="0" smtClean="0">
                <a:latin typeface="Calisto MT"/>
                <a:ea typeface="+mj-ea"/>
                <a:cs typeface="Calisto MT"/>
              </a:rPr>
              <a:t/>
            </a:r>
            <a:br>
              <a:rPr lang="fr-FR" sz="3200" b="1" dirty="0" smtClean="0">
                <a:latin typeface="Calisto MT"/>
                <a:ea typeface="+mj-ea"/>
                <a:cs typeface="Calisto MT"/>
              </a:rPr>
            </a:br>
            <a:r>
              <a:rPr lang="fr-FR" sz="3200" b="1" dirty="0" smtClean="0">
                <a:latin typeface="Calisto MT"/>
                <a:ea typeface="+mj-ea"/>
                <a:cs typeface="Calisto MT"/>
              </a:rPr>
              <a:t>Arthrose </a:t>
            </a:r>
            <a:r>
              <a:rPr lang="fr-FR" sz="3200" b="1" dirty="0">
                <a:latin typeface="Calisto MT"/>
                <a:ea typeface="+mj-ea"/>
                <a:cs typeface="Calisto MT"/>
              </a:rPr>
              <a:t>latéralisée du genou grade 4</a:t>
            </a:r>
            <a:br>
              <a:rPr lang="fr-FR" sz="3200" b="1" dirty="0">
                <a:latin typeface="Calisto MT"/>
                <a:ea typeface="+mj-ea"/>
                <a:cs typeface="Calisto MT"/>
              </a:rPr>
            </a:br>
            <a:r>
              <a:rPr lang="fr-FR" sz="2800" b="1" dirty="0" smtClean="0">
                <a:latin typeface="Calisto MT"/>
                <a:ea typeface="+mj-ea"/>
                <a:cs typeface="Calisto MT"/>
              </a:rPr>
              <a:t>exemples</a:t>
            </a:r>
            <a:endParaRPr lang="fr-FR" sz="2800" b="1" dirty="0">
              <a:latin typeface="Calisto MT"/>
              <a:ea typeface="+mj-ea"/>
              <a:cs typeface="Calisto MT"/>
            </a:endParaRPr>
          </a:p>
        </p:txBody>
      </p:sp>
      <p:pic>
        <p:nvPicPr>
          <p:cNvPr id="24578" name="Espace réservé du contenu 4" descr="Rigaux pré-op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2880" y="1168400"/>
            <a:ext cx="3513138" cy="4727575"/>
          </a:xfrm>
        </p:spPr>
      </p:pic>
      <p:pic>
        <p:nvPicPr>
          <p:cNvPr id="24579" name="Espace réservé du contenu 8" descr="rigaux préop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51071" y="1203301"/>
            <a:ext cx="3840480" cy="4343400"/>
          </a:xfrm>
        </p:spPr>
      </p:pic>
      <p:sp>
        <p:nvSpPr>
          <p:cNvPr id="24580" name="ZoneTexte 9"/>
          <p:cNvSpPr txBox="1">
            <a:spLocks noChangeArrowheads="1"/>
          </p:cNvSpPr>
          <p:nvPr/>
        </p:nvSpPr>
        <p:spPr bwMode="auto">
          <a:xfrm>
            <a:off x="1022335" y="5862638"/>
            <a:ext cx="78292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fr-FR" sz="2000" dirty="0" smtClean="0"/>
              <a:t>Mme </a:t>
            </a:r>
            <a:r>
              <a:rPr lang="fr-FR" sz="2000" dirty="0" err="1" smtClean="0"/>
              <a:t>Rig</a:t>
            </a:r>
            <a:r>
              <a:rPr lang="fr-FR" sz="2000" dirty="0"/>
              <a:t>. 46 ans, LCA et méniscectomie partielle interne, prof de gym</a:t>
            </a:r>
          </a:p>
          <a:p>
            <a:r>
              <a:rPr lang="fr-FR" sz="2000" dirty="0"/>
              <a:t>AFTI localisée grade 4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475154" y="6489823"/>
            <a:ext cx="16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SOFCOT 2013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131743"/>
            <a:ext cx="8790265" cy="8477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200" b="1" dirty="0">
                <a:ea typeface="+mj-ea"/>
                <a:cs typeface="+mj-cs"/>
              </a:rPr>
              <a:t>Arthrose latéralisée du genou grade 4</a:t>
            </a:r>
            <a:br>
              <a:rPr lang="fr-FR" sz="3200" b="1" dirty="0">
                <a:ea typeface="+mj-ea"/>
                <a:cs typeface="+mj-cs"/>
              </a:rPr>
            </a:br>
            <a:r>
              <a:rPr lang="fr-FR" sz="2800" b="1" dirty="0" smtClean="0">
                <a:ea typeface="+mj-ea"/>
                <a:cs typeface="+mj-cs"/>
              </a:rPr>
              <a:t>exemples</a:t>
            </a:r>
            <a:endParaRPr lang="fr-FR" sz="2800" b="1" dirty="0">
              <a:ea typeface="+mj-ea"/>
              <a:cs typeface="+mj-cs"/>
            </a:endParaRPr>
          </a:p>
        </p:txBody>
      </p:sp>
      <p:pic>
        <p:nvPicPr>
          <p:cNvPr id="25602" name="Espace réservé du contenu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75" y="1011233"/>
            <a:ext cx="2859088" cy="3492500"/>
          </a:xfrm>
        </p:spPr>
      </p:pic>
      <p:pic>
        <p:nvPicPr>
          <p:cNvPr id="25603" name="Espace réservé du contenu 6" descr="x-ray-full-leg.jpe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5070" y="1849665"/>
            <a:ext cx="2800890" cy="4343400"/>
          </a:xfrm>
        </p:spPr>
      </p:pic>
      <p:pic>
        <p:nvPicPr>
          <p:cNvPr id="25604" name="Image 5" descr="3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375" y="4514640"/>
            <a:ext cx="2007116" cy="150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7" descr="Thomas J Irm 2 preop.00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3410" y="1168158"/>
            <a:ext cx="3471863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ZoneTexte 8"/>
          <p:cNvSpPr txBox="1">
            <a:spLocks noChangeArrowheads="1"/>
          </p:cNvSpPr>
          <p:nvPr/>
        </p:nvSpPr>
        <p:spPr bwMode="auto">
          <a:xfrm>
            <a:off x="2254448" y="4844150"/>
            <a:ext cx="3937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fr-FR" sz="2000" dirty="0"/>
              <a:t> </a:t>
            </a:r>
            <a:r>
              <a:rPr lang="fr-FR" sz="2000" dirty="0" smtClean="0"/>
              <a:t>Mlle </a:t>
            </a:r>
            <a:r>
              <a:rPr lang="fr-FR" sz="2000" dirty="0" err="1" smtClean="0"/>
              <a:t>Tho</a:t>
            </a:r>
            <a:r>
              <a:rPr lang="fr-FR" sz="2000" dirty="0"/>
              <a:t>. </a:t>
            </a:r>
            <a:r>
              <a:rPr lang="fr-FR" sz="2000" b="1" dirty="0"/>
              <a:t>34 ans</a:t>
            </a:r>
            <a:r>
              <a:rPr lang="fr-FR" sz="2000" dirty="0"/>
              <a:t>, méniscectomie</a:t>
            </a:r>
          </a:p>
          <a:p>
            <a:r>
              <a:rPr lang="fr-FR" sz="2000" dirty="0"/>
              <a:t> partielle externe, </a:t>
            </a:r>
            <a:r>
              <a:rPr lang="fr-FR" sz="2000" dirty="0" err="1"/>
              <a:t>AFText</a:t>
            </a:r>
            <a:r>
              <a:rPr lang="fr-FR" sz="2000" dirty="0"/>
              <a:t> localisée</a:t>
            </a:r>
          </a:p>
          <a:p>
            <a:r>
              <a:rPr lang="fr-FR" sz="2000" dirty="0"/>
              <a:t> grade 4 et valgus.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404805" y="6463917"/>
            <a:ext cx="16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SOFCOT 2013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453" y="89082"/>
            <a:ext cx="8822238" cy="1025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200" b="1" dirty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  <a:t>Arthrose latéralisée du genou grade 4</a:t>
            </a:r>
            <a:br>
              <a:rPr lang="fr-FR" sz="3200" b="1" dirty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</a:br>
            <a:r>
              <a:rPr lang="fr-FR" sz="2800" b="1" dirty="0" smtClean="0">
                <a:solidFill>
                  <a:srgbClr val="2C7C9F"/>
                </a:solidFill>
                <a:latin typeface="Calisto MT"/>
                <a:ea typeface="+mj-ea"/>
                <a:cs typeface="Calisto MT"/>
              </a:rPr>
              <a:t>exemples</a:t>
            </a:r>
            <a:endParaRPr lang="fr-FR" sz="2800" b="1" dirty="0">
              <a:solidFill>
                <a:srgbClr val="2C7C9F"/>
              </a:solidFill>
              <a:latin typeface="Calisto MT"/>
              <a:ea typeface="+mj-ea"/>
              <a:cs typeface="Calisto MT"/>
            </a:endParaRPr>
          </a:p>
        </p:txBody>
      </p:sp>
      <p:pic>
        <p:nvPicPr>
          <p:cNvPr id="26626" name="Espace réservé du contenu 4" descr="Rigail IRM preop.000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540" y="1090612"/>
            <a:ext cx="3534352" cy="4370527"/>
          </a:xfrm>
        </p:spPr>
      </p:pic>
      <p:pic>
        <p:nvPicPr>
          <p:cNvPr id="26627" name="Espace réservé du contenu 6" descr="Barruet préop gauch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38075" y="1372278"/>
            <a:ext cx="3565525" cy="4525962"/>
          </a:xfrm>
        </p:spPr>
      </p:pic>
      <p:sp>
        <p:nvSpPr>
          <p:cNvPr id="26628" name="ZoneTexte 5"/>
          <p:cNvSpPr txBox="1">
            <a:spLocks noChangeArrowheads="1"/>
          </p:cNvSpPr>
          <p:nvPr/>
        </p:nvSpPr>
        <p:spPr bwMode="auto">
          <a:xfrm>
            <a:off x="159388" y="5509495"/>
            <a:ext cx="43538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fr-FR" dirty="0" smtClean="0"/>
              <a:t>Mme Ri</a:t>
            </a:r>
            <a:r>
              <a:rPr lang="fr-FR" dirty="0"/>
              <a:t>. 59 ans, AFTI majeure et varus 8°</a:t>
            </a:r>
          </a:p>
          <a:p>
            <a:r>
              <a:rPr lang="fr-FR" dirty="0"/>
              <a:t>Handicap permanent</a:t>
            </a:r>
          </a:p>
        </p:txBody>
      </p:sp>
      <p:sp>
        <p:nvSpPr>
          <p:cNvPr id="26629" name="ZoneTexte 7"/>
          <p:cNvSpPr txBox="1">
            <a:spLocks noChangeArrowheads="1"/>
          </p:cNvSpPr>
          <p:nvPr/>
        </p:nvSpPr>
        <p:spPr bwMode="auto">
          <a:xfrm>
            <a:off x="5063448" y="5864883"/>
            <a:ext cx="38001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fr-FR" dirty="0" smtClean="0"/>
              <a:t>Mr Bar</a:t>
            </a:r>
            <a:r>
              <a:rPr lang="fr-FR" dirty="0"/>
              <a:t>. 46 ans, prof de judo varus 9°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484185" y="6463917"/>
            <a:ext cx="16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SOFCOT 2013</a:t>
            </a:r>
            <a:endParaRPr lang="fr-F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98891</TotalTime>
  <Words>1275</Words>
  <Application>Microsoft Macintosh PowerPoint</Application>
  <PresentationFormat>Présentation à l'écran (4:3)</PresentationFormat>
  <Paragraphs>209</Paragraphs>
  <Slides>21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Brise</vt:lpstr>
      <vt:lpstr>Arthrose IV localisée du Genou:  Traitement en un temps sous arthroscopie  par microfractures et cellules souches mésenchymateuses activées (CSM)</vt:lpstr>
      <vt:lpstr>Arthrose grade 4 localisée du Genou</vt:lpstr>
      <vt:lpstr> Limites des techniques actuelles de réparation régénération du cartilage dans les grades 4  </vt:lpstr>
      <vt:lpstr>Présentation PowerPoint</vt:lpstr>
      <vt:lpstr>Arthrose latéralisée du genou grade 4 et patients actifs ‘jeune’</vt:lpstr>
      <vt:lpstr>Arthrose latéralisée du genou grade 4 exemples</vt:lpstr>
      <vt:lpstr> Arthrose latéralisée du genou grade 4 exemples</vt:lpstr>
      <vt:lpstr>Arthrose latéralisée du genou grade 4 exemples</vt:lpstr>
      <vt:lpstr>Arthrose latéralisée du genou grade 4 exemples</vt:lpstr>
      <vt:lpstr>Arthrose latéralisée du genou grade 4 exemples</vt:lpstr>
      <vt:lpstr>Arthrose latéralisée grade 4 du genou</vt:lpstr>
      <vt:lpstr>Arthrose latéralisée grade 4 du genou Echecs des ostéotomies isolées  </vt:lpstr>
      <vt:lpstr>Arthrose latéralisée grade 4 du genou Echecs des ostéotomies isolées </vt:lpstr>
      <vt:lpstr>Arthrose latéralisée grade 4 du genou les PUC</vt:lpstr>
      <vt:lpstr>Arthrose grade 4 Genou Thérapie Cellulaire par cellules souches mésenchymateuses  Technique récente de réparation du cartilage (1) </vt:lpstr>
      <vt:lpstr>Arthrose Genou et CSM   Réparation du cartilage par thérapie cellulaire (2)</vt:lpstr>
      <vt:lpstr>         Arthrose Genou et Thérapie Cellulaire:                                       les cellules souches mésenchymateuses </vt:lpstr>
      <vt:lpstr>Arthrose Genou et Thérapie Cellulaire: Ingéniérie tissulaire</vt:lpstr>
      <vt:lpstr>Arthrose et Thérapie Cellulaire: Expérience préclinique sur l’animal (1)   </vt:lpstr>
      <vt:lpstr>Arthrose et Thérapie Cellulaire: expérience préclinique sur l’animal (2)</vt:lpstr>
      <vt:lpstr>Arthrose genou et thérapie cellulaire: Essai clinique de recherche biomédicale  </vt:lpstr>
    </vt:vector>
  </TitlesOfParts>
  <Company>Institut Arthrosport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Cellules souches Mésenchymateuses et Arthrose du Genou</dc:title>
  <dc:creator>Michel Assor</dc:creator>
  <cp:lastModifiedBy>michel assor</cp:lastModifiedBy>
  <cp:revision>720</cp:revision>
  <dcterms:created xsi:type="dcterms:W3CDTF">2011-12-10T20:05:23Z</dcterms:created>
  <dcterms:modified xsi:type="dcterms:W3CDTF">2014-01-16T00:16:08Z</dcterms:modified>
</cp:coreProperties>
</file>