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7" r:id="rId24"/>
    <p:sldId id="278" r:id="rId25"/>
    <p:sldId id="292" r:id="rId26"/>
    <p:sldId id="279" r:id="rId27"/>
    <p:sldId id="280" r:id="rId28"/>
    <p:sldId id="281" r:id="rId29"/>
    <p:sldId id="288" r:id="rId30"/>
    <p:sldId id="282" r:id="rId31"/>
    <p:sldId id="289" r:id="rId32"/>
    <p:sldId id="290" r:id="rId33"/>
    <p:sldId id="291" r:id="rId34"/>
    <p:sldId id="299" r:id="rId35"/>
    <p:sldId id="283" r:id="rId36"/>
    <p:sldId id="294" r:id="rId37"/>
    <p:sldId id="297" r:id="rId38"/>
    <p:sldId id="295" r:id="rId39"/>
    <p:sldId id="301" r:id="rId40"/>
    <p:sldId id="284" r:id="rId41"/>
    <p:sldId id="285" r:id="rId42"/>
    <p:sldId id="286" r:id="rId43"/>
    <p:sldId id="29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5" autoAdjust="0"/>
    <p:restoredTop sz="99800" autoAdjust="0"/>
  </p:normalViewPr>
  <p:slideViewPr>
    <p:cSldViewPr snapToGrid="0" snapToObjects="1">
      <p:cViewPr>
        <p:scale>
          <a:sx n="125" d="100"/>
          <a:sy n="125" d="100"/>
        </p:scale>
        <p:origin x="-256" y="1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1" d="100"/>
        <a:sy n="171" d="100"/>
      </p:scale>
      <p:origin x="0" y="13344"/>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A28DC-063C-454A-9AE3-D97ADA3408C3}" type="doc">
      <dgm:prSet loTypeId="urn:microsoft.com/office/officeart/2005/8/layout/pList1" loCatId="" qsTypeId="urn:microsoft.com/office/officeart/2005/8/quickstyle/simple4" qsCatId="simple" csTypeId="urn:microsoft.com/office/officeart/2005/8/colors/accent1_2" csCatId="accent1" phldr="1"/>
      <dgm:spPr/>
      <dgm:t>
        <a:bodyPr/>
        <a:lstStyle/>
        <a:p>
          <a:endParaRPr lang="fr-FR"/>
        </a:p>
      </dgm:t>
    </dgm:pt>
    <dgm:pt modelId="{EDEAC051-3A8F-0E48-9084-CC5CDE271078}">
      <dgm:prSet phldrT="[Texte]" custT="1"/>
      <dgm:spPr>
        <a:solidFill>
          <a:schemeClr val="bg1"/>
        </a:solidFill>
      </dgm:spPr>
      <dgm:t>
        <a:bodyPr/>
        <a:lstStyle/>
        <a:p>
          <a:r>
            <a:rPr lang="fr-FR" sz="2400" dirty="0" err="1" smtClean="0">
              <a:solidFill>
                <a:schemeClr val="tx1"/>
              </a:solidFill>
            </a:rPr>
            <a:t>Défect</a:t>
          </a:r>
          <a:r>
            <a:rPr lang="fr-FR" sz="2400" dirty="0" smtClean="0">
              <a:solidFill>
                <a:schemeClr val="tx1"/>
              </a:solidFill>
            </a:rPr>
            <a:t> de cartilage d’un genou de rat</a:t>
          </a:r>
          <a:endParaRPr lang="fr-FR" sz="2400" dirty="0">
            <a:solidFill>
              <a:schemeClr val="tx1"/>
            </a:solidFill>
          </a:endParaRPr>
        </a:p>
      </dgm:t>
    </dgm:pt>
    <dgm:pt modelId="{CFD90B57-6DC2-F34A-940F-66F04BC57048}" type="parTrans" cxnId="{86C0B9D0-DDB6-3947-8545-B69BE9910CA9}">
      <dgm:prSet/>
      <dgm:spPr/>
      <dgm:t>
        <a:bodyPr/>
        <a:lstStyle/>
        <a:p>
          <a:endParaRPr lang="fr-FR"/>
        </a:p>
      </dgm:t>
    </dgm:pt>
    <dgm:pt modelId="{2BC1D724-5E42-5C4F-B1E4-8E71D48E53C6}" type="sibTrans" cxnId="{86C0B9D0-DDB6-3947-8545-B69BE9910CA9}">
      <dgm:prSet/>
      <dgm:spPr/>
      <dgm:t>
        <a:bodyPr/>
        <a:lstStyle/>
        <a:p>
          <a:endParaRPr lang="fr-FR"/>
        </a:p>
      </dgm:t>
    </dgm:pt>
    <dgm:pt modelId="{F4D66C45-B9BA-9543-97CA-D84097FA9E0C}">
      <dgm:prSet phldrT="[Texte]" custT="1"/>
      <dgm:spPr/>
      <dgm:t>
        <a:bodyPr/>
        <a:lstStyle/>
        <a:p>
          <a:r>
            <a:rPr lang="fr-FR" sz="2000" dirty="0" smtClean="0"/>
            <a:t>Reconstruction du complexe </a:t>
          </a:r>
          <a:r>
            <a:rPr lang="fr-FR" sz="2000" dirty="0" err="1" smtClean="0"/>
            <a:t>ostéochondral</a:t>
          </a:r>
          <a:r>
            <a:rPr lang="fr-FR" sz="2000" dirty="0" smtClean="0"/>
            <a:t> 1 mois après traitement par CSM et os déminéralisé</a:t>
          </a:r>
          <a:endParaRPr lang="fr-FR" sz="2000" dirty="0"/>
        </a:p>
      </dgm:t>
    </dgm:pt>
    <dgm:pt modelId="{54D12650-46B4-9146-9017-1DB8CFDA0AC6}" type="parTrans" cxnId="{C1CA7C02-F88E-6748-8A6B-66F101858541}">
      <dgm:prSet/>
      <dgm:spPr/>
      <dgm:t>
        <a:bodyPr/>
        <a:lstStyle/>
        <a:p>
          <a:endParaRPr lang="fr-FR"/>
        </a:p>
      </dgm:t>
    </dgm:pt>
    <dgm:pt modelId="{9778AC7D-910C-7E46-98EC-44C8D381FA43}" type="sibTrans" cxnId="{C1CA7C02-F88E-6748-8A6B-66F101858541}">
      <dgm:prSet/>
      <dgm:spPr/>
      <dgm:t>
        <a:bodyPr/>
        <a:lstStyle/>
        <a:p>
          <a:endParaRPr lang="fr-FR"/>
        </a:p>
      </dgm:t>
    </dgm:pt>
    <dgm:pt modelId="{E09B9736-E56B-0243-9D25-F79E2BFCA97A}" type="pres">
      <dgm:prSet presAssocID="{308A28DC-063C-454A-9AE3-D97ADA3408C3}" presName="Name0" presStyleCnt="0">
        <dgm:presLayoutVars>
          <dgm:dir/>
          <dgm:resizeHandles val="exact"/>
        </dgm:presLayoutVars>
      </dgm:prSet>
      <dgm:spPr/>
      <dgm:t>
        <a:bodyPr/>
        <a:lstStyle/>
        <a:p>
          <a:endParaRPr lang="fr-FR"/>
        </a:p>
      </dgm:t>
    </dgm:pt>
    <dgm:pt modelId="{C970BB1C-50D9-014D-950D-49B6698526F1}" type="pres">
      <dgm:prSet presAssocID="{EDEAC051-3A8F-0E48-9084-CC5CDE271078}" presName="compNode" presStyleCnt="0"/>
      <dgm:spPr/>
    </dgm:pt>
    <dgm:pt modelId="{50270450-4C95-114A-BBE0-1198D57E5318}" type="pres">
      <dgm:prSet presAssocID="{EDEAC051-3A8F-0E48-9084-CC5CDE271078}" presName="pictRect" presStyleLbl="node1" presStyleIdx="0" presStyleCnt="2" custScaleX="79637" custScaleY="107205" custLinFactNeighborX="-49" custLinFactNeighborY="14274"/>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fr-FR"/>
        </a:p>
      </dgm:t>
    </dgm:pt>
    <dgm:pt modelId="{14DE24DC-0395-0148-8B00-D5D097465316}" type="pres">
      <dgm:prSet presAssocID="{EDEAC051-3A8F-0E48-9084-CC5CDE271078}" presName="textRect" presStyleLbl="revTx" presStyleIdx="0" presStyleCnt="2" custScaleY="62270" custLinFactNeighborX="5848" custLinFactNeighborY="-18731">
        <dgm:presLayoutVars>
          <dgm:bulletEnabled val="1"/>
        </dgm:presLayoutVars>
      </dgm:prSet>
      <dgm:spPr/>
      <dgm:t>
        <a:bodyPr/>
        <a:lstStyle/>
        <a:p>
          <a:endParaRPr lang="fr-FR"/>
        </a:p>
      </dgm:t>
    </dgm:pt>
    <dgm:pt modelId="{765D80EC-04C0-1449-8D0C-1E473E29E16C}" type="pres">
      <dgm:prSet presAssocID="{2BC1D724-5E42-5C4F-B1E4-8E71D48E53C6}" presName="sibTrans" presStyleLbl="sibTrans2D1" presStyleIdx="0" presStyleCnt="0"/>
      <dgm:spPr/>
      <dgm:t>
        <a:bodyPr/>
        <a:lstStyle/>
        <a:p>
          <a:endParaRPr lang="fr-FR"/>
        </a:p>
      </dgm:t>
    </dgm:pt>
    <dgm:pt modelId="{802DCFDF-8681-FF4F-87BF-F14B9712E088}" type="pres">
      <dgm:prSet presAssocID="{F4D66C45-B9BA-9543-97CA-D84097FA9E0C}" presName="compNode" presStyleCnt="0"/>
      <dgm:spPr/>
    </dgm:pt>
    <dgm:pt modelId="{D51E1A61-9E55-E240-905E-BE96620FD6FA}" type="pres">
      <dgm:prSet presAssocID="{F4D66C45-B9BA-9543-97CA-D84097FA9E0C}" presName="pictRect" presStyleLbl="node1" presStyleIdx="1" presStyleCnt="2" custScaleX="85873" custScaleY="94647" custLinFactNeighborX="-353" custLinFactNeighborY="4989"/>
      <dgm:spPr>
        <a:blipFill rotWithShape="1">
          <a:blip xmlns:r="http://schemas.openxmlformats.org/officeDocument/2006/relationships" r:embed="rId2"/>
          <a:stretch>
            <a:fillRect/>
          </a:stretch>
        </a:blipFill>
      </dgm:spPr>
    </dgm:pt>
    <dgm:pt modelId="{20F432E6-F728-E342-9B1E-3A71B608836E}" type="pres">
      <dgm:prSet presAssocID="{F4D66C45-B9BA-9543-97CA-D84097FA9E0C}" presName="textRect" presStyleLbl="revTx" presStyleIdx="1" presStyleCnt="2" custLinFactNeighborY="6560">
        <dgm:presLayoutVars>
          <dgm:bulletEnabled val="1"/>
        </dgm:presLayoutVars>
      </dgm:prSet>
      <dgm:spPr/>
      <dgm:t>
        <a:bodyPr/>
        <a:lstStyle/>
        <a:p>
          <a:endParaRPr lang="fr-FR"/>
        </a:p>
      </dgm:t>
    </dgm:pt>
  </dgm:ptLst>
  <dgm:cxnLst>
    <dgm:cxn modelId="{51E78538-BD85-EA43-B6FA-9B5BB36E799F}" type="presOf" srcId="{EDEAC051-3A8F-0E48-9084-CC5CDE271078}" destId="{14DE24DC-0395-0148-8B00-D5D097465316}" srcOrd="0" destOrd="0" presId="urn:microsoft.com/office/officeart/2005/8/layout/pList1"/>
    <dgm:cxn modelId="{5DE605DC-63B2-074B-BCF3-12F72BA835CF}" type="presOf" srcId="{F4D66C45-B9BA-9543-97CA-D84097FA9E0C}" destId="{20F432E6-F728-E342-9B1E-3A71B608836E}" srcOrd="0" destOrd="0" presId="urn:microsoft.com/office/officeart/2005/8/layout/pList1"/>
    <dgm:cxn modelId="{86C0B9D0-DDB6-3947-8545-B69BE9910CA9}" srcId="{308A28DC-063C-454A-9AE3-D97ADA3408C3}" destId="{EDEAC051-3A8F-0E48-9084-CC5CDE271078}" srcOrd="0" destOrd="0" parTransId="{CFD90B57-6DC2-F34A-940F-66F04BC57048}" sibTransId="{2BC1D724-5E42-5C4F-B1E4-8E71D48E53C6}"/>
    <dgm:cxn modelId="{D8DF0E68-06D8-A343-975B-8BDEAEB4BD95}" type="presOf" srcId="{308A28DC-063C-454A-9AE3-D97ADA3408C3}" destId="{E09B9736-E56B-0243-9D25-F79E2BFCA97A}" srcOrd="0" destOrd="0" presId="urn:microsoft.com/office/officeart/2005/8/layout/pList1"/>
    <dgm:cxn modelId="{25BC8FFF-A47C-444D-AD43-A5897CC5B636}" type="presOf" srcId="{2BC1D724-5E42-5C4F-B1E4-8E71D48E53C6}" destId="{765D80EC-04C0-1449-8D0C-1E473E29E16C}" srcOrd="0" destOrd="0" presId="urn:microsoft.com/office/officeart/2005/8/layout/pList1"/>
    <dgm:cxn modelId="{C1CA7C02-F88E-6748-8A6B-66F101858541}" srcId="{308A28DC-063C-454A-9AE3-D97ADA3408C3}" destId="{F4D66C45-B9BA-9543-97CA-D84097FA9E0C}" srcOrd="1" destOrd="0" parTransId="{54D12650-46B4-9146-9017-1DB8CFDA0AC6}" sibTransId="{9778AC7D-910C-7E46-98EC-44C8D381FA43}"/>
    <dgm:cxn modelId="{B04C3242-591C-E142-A2F5-B27045693DCA}" type="presParOf" srcId="{E09B9736-E56B-0243-9D25-F79E2BFCA97A}" destId="{C970BB1C-50D9-014D-950D-49B6698526F1}" srcOrd="0" destOrd="0" presId="urn:microsoft.com/office/officeart/2005/8/layout/pList1"/>
    <dgm:cxn modelId="{12162FC3-D277-D249-94D6-685B24505B46}" type="presParOf" srcId="{C970BB1C-50D9-014D-950D-49B6698526F1}" destId="{50270450-4C95-114A-BBE0-1198D57E5318}" srcOrd="0" destOrd="0" presId="urn:microsoft.com/office/officeart/2005/8/layout/pList1"/>
    <dgm:cxn modelId="{F89F4439-FFD4-E54E-9CD4-ABA449AF4147}" type="presParOf" srcId="{C970BB1C-50D9-014D-950D-49B6698526F1}" destId="{14DE24DC-0395-0148-8B00-D5D097465316}" srcOrd="1" destOrd="0" presId="urn:microsoft.com/office/officeart/2005/8/layout/pList1"/>
    <dgm:cxn modelId="{E0DD515E-C615-E74C-9495-463BAE6CFB27}" type="presParOf" srcId="{E09B9736-E56B-0243-9D25-F79E2BFCA97A}" destId="{765D80EC-04C0-1449-8D0C-1E473E29E16C}" srcOrd="1" destOrd="0" presId="urn:microsoft.com/office/officeart/2005/8/layout/pList1"/>
    <dgm:cxn modelId="{B313A7C9-137A-8F44-B27E-CD3957A61661}" type="presParOf" srcId="{E09B9736-E56B-0243-9D25-F79E2BFCA97A}" destId="{802DCFDF-8681-FF4F-87BF-F14B9712E088}" srcOrd="2" destOrd="0" presId="urn:microsoft.com/office/officeart/2005/8/layout/pList1"/>
    <dgm:cxn modelId="{E2CD5694-9F6A-D54D-AAFF-1894A9BB3267}" type="presParOf" srcId="{802DCFDF-8681-FF4F-87BF-F14B9712E088}" destId="{D51E1A61-9E55-E240-905E-BE96620FD6FA}" srcOrd="0" destOrd="0" presId="urn:microsoft.com/office/officeart/2005/8/layout/pList1"/>
    <dgm:cxn modelId="{7E747189-A596-754D-92EF-0C30D63A0512}" type="presParOf" srcId="{802DCFDF-8681-FF4F-87BF-F14B9712E088}" destId="{20F432E6-F728-E342-9B1E-3A71B608836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70450-4C95-114A-BBE0-1198D57E5318}">
      <dsp:nvSpPr>
        <dsp:cNvPr id="0" name=""/>
        <dsp:cNvSpPr/>
      </dsp:nvSpPr>
      <dsp:spPr>
        <a:xfrm>
          <a:off x="413549" y="739145"/>
          <a:ext cx="3228751" cy="2994704"/>
        </a:xfrm>
        <a:prstGeom prst="round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4DE24DC-0395-0148-8B00-D5D097465316}">
      <dsp:nvSpPr>
        <dsp:cNvPr id="0" name=""/>
        <dsp:cNvSpPr/>
      </dsp:nvSpPr>
      <dsp:spPr>
        <a:xfrm>
          <a:off x="239841" y="3236497"/>
          <a:ext cx="4054335" cy="93663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fr-FR" sz="2400" kern="1200" dirty="0" err="1" smtClean="0">
              <a:solidFill>
                <a:schemeClr val="tx1"/>
              </a:solidFill>
            </a:rPr>
            <a:t>Défect</a:t>
          </a:r>
          <a:r>
            <a:rPr lang="fr-FR" sz="2400" kern="1200" dirty="0" smtClean="0">
              <a:solidFill>
                <a:schemeClr val="tx1"/>
              </a:solidFill>
            </a:rPr>
            <a:t> de cartilage d’un genou de rat</a:t>
          </a:r>
          <a:endParaRPr lang="fr-FR" sz="2400" kern="1200" dirty="0">
            <a:solidFill>
              <a:schemeClr val="tx1"/>
            </a:solidFill>
          </a:endParaRPr>
        </a:p>
      </dsp:txBody>
      <dsp:txXfrm>
        <a:off x="239841" y="3236497"/>
        <a:ext cx="4054335" cy="936639"/>
      </dsp:txXfrm>
    </dsp:sp>
    <dsp:sp modelId="{D51E1A61-9E55-E240-905E-BE96620FD6FA}">
      <dsp:nvSpPr>
        <dsp:cNvPr id="0" name=""/>
        <dsp:cNvSpPr/>
      </dsp:nvSpPr>
      <dsp:spPr>
        <a:xfrm>
          <a:off x="4734749" y="425595"/>
          <a:ext cx="3481579" cy="2643904"/>
        </a:xfrm>
        <a:prstGeom prst="round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0F432E6-F728-E342-9B1E-3A71B608836E}">
      <dsp:nvSpPr>
        <dsp:cNvPr id="0" name=""/>
        <dsp:cNvSpPr/>
      </dsp:nvSpPr>
      <dsp:spPr>
        <a:xfrm>
          <a:off x="4462683" y="3103574"/>
          <a:ext cx="4054335" cy="1504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fr-FR" sz="2000" kern="1200" dirty="0" smtClean="0"/>
            <a:t>Reconstruction du complexe </a:t>
          </a:r>
          <a:r>
            <a:rPr lang="fr-FR" sz="2000" kern="1200" dirty="0" err="1" smtClean="0"/>
            <a:t>ostéochondral</a:t>
          </a:r>
          <a:r>
            <a:rPr lang="fr-FR" sz="2000" kern="1200" dirty="0" smtClean="0"/>
            <a:t> 1 mois après traitement par CSM et os déminéralisé</a:t>
          </a:r>
          <a:endParaRPr lang="fr-FR" sz="2000" kern="1200" dirty="0"/>
        </a:p>
      </dsp:txBody>
      <dsp:txXfrm>
        <a:off x="4462683" y="3103574"/>
        <a:ext cx="4054335" cy="150415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127260-D9EC-CD43-B2FD-1F05B9C2A00C}" type="datetimeFigureOut">
              <a:rPr lang="fr-FR" smtClean="0"/>
              <a:t>24/06/12</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95B031-F8E5-7346-A032-A9A7E13C85FE}" type="slidenum">
              <a:rPr lang="fr-FR" smtClean="0"/>
              <a:t>‹#›</a:t>
            </a:fld>
            <a:endParaRPr lang="fr-FR" dirty="0"/>
          </a:p>
        </p:txBody>
      </p:sp>
    </p:spTree>
    <p:extLst>
      <p:ext uri="{BB962C8B-B14F-4D97-AF65-F5344CB8AC3E}">
        <p14:creationId xmlns:p14="http://schemas.microsoft.com/office/powerpoint/2010/main" val="16458535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1</a:t>
            </a:fld>
            <a:endParaRPr lang="fr-FR" dirty="0"/>
          </a:p>
        </p:txBody>
      </p:sp>
    </p:spTree>
    <p:extLst>
      <p:ext uri="{BB962C8B-B14F-4D97-AF65-F5344CB8AC3E}">
        <p14:creationId xmlns:p14="http://schemas.microsoft.com/office/powerpoint/2010/main" val="86366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thérapies </a:t>
            </a:r>
            <a:r>
              <a:rPr lang="fr-FR" dirty="0" err="1" smtClean="0"/>
              <a:t>adjuvantes</a:t>
            </a:r>
            <a:r>
              <a:rPr lang="fr-FR" dirty="0" smtClean="0"/>
              <a:t> des lésions du cartilage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Les bénéfices structurelles des glucosamines +SC</a:t>
            </a:r>
            <a:r>
              <a:rPr lang="fr-FR" baseline="0" dirty="0" smtClean="0"/>
              <a:t> étaient indépendants de la clinique</a:t>
            </a: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4</a:t>
            </a:fld>
            <a:endParaRPr lang="fr-FR"/>
          </a:p>
        </p:txBody>
      </p:sp>
    </p:spTree>
    <p:extLst>
      <p:ext uri="{BB962C8B-B14F-4D97-AF65-F5344CB8AC3E}">
        <p14:creationId xmlns:p14="http://schemas.microsoft.com/office/powerpoint/2010/main" val="164121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8</a:t>
            </a:fld>
            <a:endParaRPr lang="fr-FR" dirty="0"/>
          </a:p>
        </p:txBody>
      </p:sp>
    </p:spTree>
    <p:extLst>
      <p:ext uri="{BB962C8B-B14F-4D97-AF65-F5344CB8AC3E}">
        <p14:creationId xmlns:p14="http://schemas.microsoft.com/office/powerpoint/2010/main" val="41567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17</a:t>
            </a:fld>
            <a:endParaRPr lang="fr-FR" dirty="0"/>
          </a:p>
        </p:txBody>
      </p:sp>
    </p:spTree>
    <p:extLst>
      <p:ext uri="{BB962C8B-B14F-4D97-AF65-F5344CB8AC3E}">
        <p14:creationId xmlns:p14="http://schemas.microsoft.com/office/powerpoint/2010/main" val="139378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28</a:t>
            </a:fld>
            <a:endParaRPr lang="fr-FR" dirty="0"/>
          </a:p>
        </p:txBody>
      </p:sp>
    </p:spTree>
    <p:extLst>
      <p:ext uri="{BB962C8B-B14F-4D97-AF65-F5344CB8AC3E}">
        <p14:creationId xmlns:p14="http://schemas.microsoft.com/office/powerpoint/2010/main" val="238988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Mr </a:t>
            </a:r>
            <a:r>
              <a:rPr lang="fr-FR" dirty="0" err="1" smtClean="0"/>
              <a:t>Carb</a:t>
            </a:r>
            <a:r>
              <a:rPr lang="fr-FR" dirty="0" smtClean="0"/>
              <a:t>. : </a:t>
            </a:r>
            <a:r>
              <a:rPr lang="fr-FR" dirty="0" err="1" smtClean="0"/>
              <a:t>Defect</a:t>
            </a:r>
            <a:r>
              <a:rPr lang="fr-FR" dirty="0" smtClean="0"/>
              <a:t> persistant zone post tibial;</a:t>
            </a:r>
            <a:r>
              <a:rPr lang="fr-FR" baseline="0" dirty="0" smtClean="0"/>
              <a:t> score &gt; 90</a:t>
            </a:r>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32</a:t>
            </a:fld>
            <a:endParaRPr lang="fr-FR" dirty="0"/>
          </a:p>
        </p:txBody>
      </p:sp>
    </p:spTree>
    <p:extLst>
      <p:ext uri="{BB962C8B-B14F-4D97-AF65-F5344CB8AC3E}">
        <p14:creationId xmlns:p14="http://schemas.microsoft.com/office/powerpoint/2010/main" val="3096384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95B031-F8E5-7346-A032-A9A7E13C85FE}" type="slidenum">
              <a:rPr lang="fr-FR" smtClean="0"/>
              <a:t>35</a:t>
            </a:fld>
            <a:endParaRPr lang="fr-FR" dirty="0"/>
          </a:p>
        </p:txBody>
      </p:sp>
    </p:spTree>
    <p:extLst>
      <p:ext uri="{BB962C8B-B14F-4D97-AF65-F5344CB8AC3E}">
        <p14:creationId xmlns:p14="http://schemas.microsoft.com/office/powerpoint/2010/main" val="185159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2872587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1229429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298855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105277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25719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6" name="Espace réservé du pied de page 4"/>
          <p:cNvSpPr>
            <a:spLocks noGrp="1"/>
          </p:cNvSpPr>
          <p:nvPr>
            <p:ph type="ftr" sz="quarter" idx="11"/>
          </p:nvPr>
        </p:nvSpPr>
        <p:spPr/>
        <p:txBody>
          <a:bodyPr/>
          <a:lstStyle>
            <a:lvl1pPr>
              <a:defRPr/>
            </a:lvl1pPr>
          </a:lstStyle>
          <a:p>
            <a:endParaRPr lang="en-US" dirty="0"/>
          </a:p>
        </p:txBody>
      </p:sp>
      <p:sp>
        <p:nvSpPr>
          <p:cNvPr id="7"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4072785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8" name="Espace réservé du pied de page 4"/>
          <p:cNvSpPr>
            <a:spLocks noGrp="1"/>
          </p:cNvSpPr>
          <p:nvPr>
            <p:ph type="ftr" sz="quarter" idx="11"/>
          </p:nvPr>
        </p:nvSpPr>
        <p:spPr/>
        <p:txBody>
          <a:bodyPr/>
          <a:lstStyle>
            <a:lvl1pPr>
              <a:defRPr/>
            </a:lvl1pPr>
          </a:lstStyle>
          <a:p>
            <a:endParaRPr lang="en-US" dirty="0"/>
          </a:p>
        </p:txBody>
      </p:sp>
      <p:sp>
        <p:nvSpPr>
          <p:cNvPr id="9"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120562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4" name="Espace réservé du pied de page 4"/>
          <p:cNvSpPr>
            <a:spLocks noGrp="1"/>
          </p:cNvSpPr>
          <p:nvPr>
            <p:ph type="ftr" sz="quarter" idx="11"/>
          </p:nvPr>
        </p:nvSpPr>
        <p:spPr/>
        <p:txBody>
          <a:bodyPr/>
          <a:lstStyle>
            <a:lvl1pPr>
              <a:defRPr/>
            </a:lvl1pPr>
          </a:lstStyle>
          <a:p>
            <a:endParaRPr lang="en-US" dirty="0"/>
          </a:p>
        </p:txBody>
      </p:sp>
      <p:sp>
        <p:nvSpPr>
          <p:cNvPr id="5"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3029661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3" name="Espace réservé du pied de page 4"/>
          <p:cNvSpPr>
            <a:spLocks noGrp="1"/>
          </p:cNvSpPr>
          <p:nvPr>
            <p:ph type="ftr" sz="quarter" idx="11"/>
          </p:nvPr>
        </p:nvSpPr>
        <p:spPr/>
        <p:txBody>
          <a:bodyPr/>
          <a:lstStyle>
            <a:lvl1pPr>
              <a:defRPr/>
            </a:lvl1pPr>
          </a:lstStyle>
          <a:p>
            <a:endParaRPr lang="en-US" dirty="0"/>
          </a:p>
        </p:txBody>
      </p:sp>
      <p:sp>
        <p:nvSpPr>
          <p:cNvPr id="4"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422618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6" name="Espace réservé du pied de page 4"/>
          <p:cNvSpPr>
            <a:spLocks noGrp="1"/>
          </p:cNvSpPr>
          <p:nvPr>
            <p:ph type="ftr" sz="quarter" idx="11"/>
          </p:nvPr>
        </p:nvSpPr>
        <p:spPr/>
        <p:txBody>
          <a:bodyPr/>
          <a:lstStyle>
            <a:lvl1pPr>
              <a:defRPr/>
            </a:lvl1pPr>
          </a:lstStyle>
          <a:p>
            <a:endParaRPr lang="en-US" dirty="0"/>
          </a:p>
        </p:txBody>
      </p:sp>
      <p:sp>
        <p:nvSpPr>
          <p:cNvPr id="7"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2417589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7D290233-0DD1-4A80-BB1E-9ADC3556DBB6}" type="datetimeFigureOut">
              <a:rPr lang="en-US" smtClean="0"/>
              <a:t>24/06/12</a:t>
            </a:fld>
            <a:endParaRPr lang="en-US" dirty="0"/>
          </a:p>
        </p:txBody>
      </p:sp>
      <p:sp>
        <p:nvSpPr>
          <p:cNvPr id="6" name="Espace réservé du pied de page 4"/>
          <p:cNvSpPr>
            <a:spLocks noGrp="1"/>
          </p:cNvSpPr>
          <p:nvPr>
            <p:ph type="ftr" sz="quarter" idx="11"/>
          </p:nvPr>
        </p:nvSpPr>
        <p:spPr/>
        <p:txBody>
          <a:bodyPr/>
          <a:lstStyle>
            <a:lvl1pPr>
              <a:defRPr/>
            </a:lvl1pPr>
          </a:lstStyle>
          <a:p>
            <a:endParaRPr lang="en-US" dirty="0"/>
          </a:p>
        </p:txBody>
      </p:sp>
      <p:sp>
        <p:nvSpPr>
          <p:cNvPr id="7" name="Espace réservé du numéro de diapositive 5"/>
          <p:cNvSpPr>
            <a:spLocks noGrp="1"/>
          </p:cNvSpPr>
          <p:nvPr>
            <p:ph type="sldNum" sz="quarter" idx="12"/>
          </p:nvPr>
        </p:nvSpPr>
        <p:spPr/>
        <p:txBody>
          <a:bodyPr/>
          <a:lstStyle>
            <a:lvl1pPr>
              <a:defRPr/>
            </a:lvl1pPr>
          </a:lstStyle>
          <a:p>
            <a:fld id="{CFE4BAC9-6D41-4691-9299-18EF07EF0177}" type="slidenum">
              <a:rPr lang="en-US" smtClean="0"/>
              <a:t>‹#›</a:t>
            </a:fld>
            <a:endParaRPr lang="en-US" dirty="0"/>
          </a:p>
        </p:txBody>
      </p:sp>
    </p:spTree>
    <p:extLst>
      <p:ext uri="{BB962C8B-B14F-4D97-AF65-F5344CB8AC3E}">
        <p14:creationId xmlns:p14="http://schemas.microsoft.com/office/powerpoint/2010/main" val="15816785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BE"/>
              <a:t>Cliquez et modifiez le titre</a:t>
            </a:r>
            <a:endParaRPr 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7D290233-0DD1-4A80-BB1E-9ADC3556DBB6}" type="datetimeFigureOut">
              <a:rPr lang="en-US" smtClean="0"/>
              <a:t>24/06/12</a:t>
            </a:fld>
            <a:endParaRPr lang="en-US"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CFE4BAC9-6D41-4691-9299-18EF07EF0177}"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wdp"/><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1" Type="http://schemas.microsoft.com/office/2007/relationships/media" Target="../media/media1.wmv"/><Relationship Id="rId2" Type="http://schemas.openxmlformats.org/officeDocument/2006/relationships/video" Target="../media/media1.wm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4.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5.png"/><Relationship Id="rId5" Type="http://schemas.openxmlformats.org/officeDocument/2006/relationships/image" Target="../media/image46.jpeg"/><Relationship Id="rId6"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microsoft.com/office/2007/relationships/hdphoto" Target="../media/hdphoto4.wdp"/><Relationship Id="rId8" Type="http://schemas.openxmlformats.org/officeDocument/2006/relationships/image" Target="../media/image54.jpeg"/><Relationship Id="rId9" Type="http://schemas.microsoft.com/office/2007/relationships/hdphoto" Target="../media/hdphoto5.wdp"/><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4.xml"/><Relationship Id="rId2"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4.xml"/><Relationship Id="rId2" Type="http://schemas.openxmlformats.org/officeDocument/2006/relationships/image" Target="../media/image5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78131" y="568616"/>
            <a:ext cx="7792359" cy="1997297"/>
          </a:xfrm>
        </p:spPr>
        <p:txBody>
          <a:bodyPr/>
          <a:lstStyle/>
          <a:p>
            <a:r>
              <a:rPr lang="fr-FR" sz="4000" b="1" dirty="0"/>
              <a:t>Arthrose </a:t>
            </a:r>
            <a:r>
              <a:rPr lang="fr-FR" sz="4000" b="1" dirty="0" smtClean="0"/>
              <a:t>localisée du Genou:</a:t>
            </a:r>
            <a:br>
              <a:rPr lang="fr-FR" sz="4000" b="1" dirty="0" smtClean="0"/>
            </a:br>
            <a:r>
              <a:rPr lang="fr-FR" sz="4000" b="1" dirty="0" smtClean="0"/>
              <a:t> </a:t>
            </a:r>
            <a:r>
              <a:rPr lang="fr-FR" sz="3600" b="1" dirty="0" smtClean="0"/>
              <a:t>Traitement par Cellules </a:t>
            </a:r>
            <a:r>
              <a:rPr lang="fr-FR" sz="3600" b="1" dirty="0"/>
              <a:t>S</a:t>
            </a:r>
            <a:r>
              <a:rPr lang="fr-FR" sz="3600" b="1" dirty="0" smtClean="0"/>
              <a:t>ouches Mésenchymateuses sous Arthroscopie</a:t>
            </a:r>
            <a:endParaRPr lang="fr-FR" sz="3600" b="1" dirty="0"/>
          </a:p>
        </p:txBody>
      </p:sp>
      <p:sp>
        <p:nvSpPr>
          <p:cNvPr id="3" name="Sous-titre 2"/>
          <p:cNvSpPr>
            <a:spLocks noGrp="1"/>
          </p:cNvSpPr>
          <p:nvPr>
            <p:ph type="subTitle" idx="1"/>
          </p:nvPr>
        </p:nvSpPr>
        <p:spPr>
          <a:xfrm>
            <a:off x="678131" y="3194692"/>
            <a:ext cx="7792359" cy="2564430"/>
          </a:xfrm>
        </p:spPr>
        <p:txBody>
          <a:bodyPr>
            <a:normAutofit fontScale="92500" lnSpcReduction="20000"/>
          </a:bodyPr>
          <a:lstStyle/>
          <a:p>
            <a:r>
              <a:rPr lang="fr-FR" sz="3500" b="1" dirty="0" smtClean="0"/>
              <a:t>Résultats de 30 cas à 1 an minimum d’un essai clinique </a:t>
            </a:r>
            <a:r>
              <a:rPr lang="fr-FR" sz="3500" dirty="0" smtClean="0"/>
              <a:t> (Afssaps)</a:t>
            </a:r>
          </a:p>
          <a:p>
            <a:endParaRPr lang="fr-FR" sz="2400" dirty="0" smtClean="0"/>
          </a:p>
          <a:p>
            <a:r>
              <a:rPr lang="fr-FR" sz="2400" dirty="0" smtClean="0">
                <a:solidFill>
                  <a:schemeClr val="tx1"/>
                </a:solidFill>
              </a:rPr>
              <a:t>Dr Michel Assor</a:t>
            </a:r>
          </a:p>
          <a:p>
            <a:r>
              <a:rPr lang="fr-FR" sz="2400" dirty="0" smtClean="0">
                <a:solidFill>
                  <a:schemeClr val="tx1"/>
                </a:solidFill>
              </a:rPr>
              <a:t>Institut du Genou et Membre Inférieur IGEMI</a:t>
            </a:r>
          </a:p>
          <a:p>
            <a:r>
              <a:rPr lang="fr-FR" sz="2400" dirty="0" smtClean="0">
                <a:solidFill>
                  <a:schemeClr val="tx1"/>
                </a:solidFill>
              </a:rPr>
              <a:t>Clinique Vert Coteau, Marseille </a:t>
            </a:r>
          </a:p>
          <a:p>
            <a:r>
              <a:rPr lang="fr-FR" sz="2400" dirty="0" err="1" smtClean="0">
                <a:solidFill>
                  <a:schemeClr val="tx1"/>
                </a:solidFill>
              </a:rPr>
              <a:t>www.cellulesouches</a:t>
            </a:r>
            <a:r>
              <a:rPr lang="fr-FR" sz="2400" dirty="0" err="1">
                <a:solidFill>
                  <a:schemeClr val="tx1"/>
                </a:solidFill>
              </a:rPr>
              <a:t>.</a:t>
            </a:r>
            <a:r>
              <a:rPr lang="fr-FR" sz="2400" dirty="0" err="1" smtClean="0">
                <a:solidFill>
                  <a:schemeClr val="tx1"/>
                </a:solidFill>
              </a:rPr>
              <a:t>org</a:t>
            </a:r>
            <a:endParaRPr lang="fr-FR" sz="2400" dirty="0">
              <a:solidFill>
                <a:schemeClr val="tx1"/>
              </a:solidFill>
            </a:endParaRPr>
          </a:p>
        </p:txBody>
      </p:sp>
    </p:spTree>
    <p:extLst>
      <p:ext uri="{BB962C8B-B14F-4D97-AF65-F5344CB8AC3E}">
        <p14:creationId xmlns:p14="http://schemas.microsoft.com/office/powerpoint/2010/main" val="29670104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Arthrose Genou et Thérapie Cellulaire:</a:t>
            </a:r>
            <a:br>
              <a:rPr lang="fr-FR" sz="2800" b="1" dirty="0"/>
            </a:br>
            <a:r>
              <a:rPr lang="fr-FR" sz="2800" b="1" dirty="0" smtClean="0"/>
              <a:t>expérience préclinique sur l’animal (1)</a:t>
            </a:r>
            <a:endParaRPr lang="fr-FR" sz="2800" b="1" dirty="0"/>
          </a:p>
        </p:txBody>
      </p:sp>
      <p:pic>
        <p:nvPicPr>
          <p:cNvPr id="14" name="Espace réservé du contenu 1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379629" y="1776060"/>
            <a:ext cx="4340047" cy="3673353"/>
          </a:xfrm>
        </p:spPr>
      </p:pic>
      <p:sp>
        <p:nvSpPr>
          <p:cNvPr id="5" name="ZoneTexte 4"/>
          <p:cNvSpPr txBox="1"/>
          <p:nvPr/>
        </p:nvSpPr>
        <p:spPr>
          <a:xfrm>
            <a:off x="2549177" y="5409814"/>
            <a:ext cx="4257145" cy="1200329"/>
          </a:xfrm>
          <a:prstGeom prst="rect">
            <a:avLst/>
          </a:prstGeom>
          <a:noFill/>
        </p:spPr>
        <p:txBody>
          <a:bodyPr wrap="none" rtlCol="0">
            <a:spAutoFit/>
          </a:bodyPr>
          <a:lstStyle/>
          <a:p>
            <a:pPr algn="ctr"/>
            <a:r>
              <a:rPr lang="fr-FR" dirty="0" smtClean="0"/>
              <a:t>Réparation de cartilage par CSM et DBM</a:t>
            </a:r>
          </a:p>
          <a:p>
            <a:pPr algn="ctr"/>
            <a:r>
              <a:rPr lang="fr-FR" dirty="0" smtClean="0"/>
              <a:t>Rats et chèvres</a:t>
            </a:r>
          </a:p>
          <a:p>
            <a:r>
              <a:rPr lang="fr-FR" dirty="0" smtClean="0"/>
              <a:t>S </a:t>
            </a:r>
            <a:r>
              <a:rPr lang="fr-FR" dirty="0" err="1"/>
              <a:t>Slavin</a:t>
            </a:r>
            <a:r>
              <a:rPr lang="fr-FR" dirty="0"/>
              <a:t>. Stem </a:t>
            </a:r>
            <a:r>
              <a:rPr lang="fr-FR" dirty="0" err="1"/>
              <a:t>Cells</a:t>
            </a:r>
            <a:r>
              <a:rPr lang="fr-FR" dirty="0"/>
              <a:t>, 2003;21:588-</a:t>
            </a:r>
            <a:r>
              <a:rPr lang="fr-FR" dirty="0" smtClean="0"/>
              <a:t>597 </a:t>
            </a:r>
            <a:endParaRPr lang="en-GB" dirty="0"/>
          </a:p>
          <a:p>
            <a:endParaRPr lang="fr-FR" dirty="0"/>
          </a:p>
        </p:txBody>
      </p:sp>
    </p:spTree>
    <p:extLst>
      <p:ext uri="{BB962C8B-B14F-4D97-AF65-F5344CB8AC3E}">
        <p14:creationId xmlns:p14="http://schemas.microsoft.com/office/powerpoint/2010/main" val="29840559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Arthrose Genou et Thérapie Cellulaire:</a:t>
            </a:r>
            <a:br>
              <a:rPr lang="fr-FR" sz="2800" b="1" dirty="0"/>
            </a:br>
            <a:r>
              <a:rPr lang="fr-FR" sz="2800" b="1" dirty="0"/>
              <a:t>expérience préclinique sur </a:t>
            </a:r>
            <a:r>
              <a:rPr lang="fr-FR" sz="2800" b="1" dirty="0" smtClean="0"/>
              <a:t>l’animal (2)</a:t>
            </a:r>
            <a:endParaRPr lang="fr-FR" sz="2800" b="1"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705671433"/>
              </p:ext>
            </p:extLst>
          </p:nvPr>
        </p:nvGraphicFramePr>
        <p:xfrm>
          <a:off x="295958" y="1689756"/>
          <a:ext cx="8519763" cy="4795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09288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smtClean="0"/>
              <a:t>Essai clinique de recherche biomédicale  </a:t>
            </a:r>
            <a:endParaRPr lang="fr-FR" sz="2800" b="1" dirty="0"/>
          </a:p>
        </p:txBody>
      </p:sp>
      <p:sp>
        <p:nvSpPr>
          <p:cNvPr id="3" name="Espace réservé du contenu 2"/>
          <p:cNvSpPr>
            <a:spLocks noGrp="1"/>
          </p:cNvSpPr>
          <p:nvPr>
            <p:ph sz="half" idx="1"/>
          </p:nvPr>
        </p:nvSpPr>
        <p:spPr>
          <a:xfrm>
            <a:off x="308242" y="1287694"/>
            <a:ext cx="4158029" cy="4524739"/>
          </a:xfrm>
        </p:spPr>
        <p:txBody>
          <a:bodyPr>
            <a:normAutofit fontScale="77500" lnSpcReduction="20000"/>
          </a:bodyPr>
          <a:lstStyle/>
          <a:p>
            <a:r>
              <a:rPr lang="fr-FR" b="1" dirty="0" smtClean="0"/>
              <a:t>Titre de l’essai clinique </a:t>
            </a:r>
            <a:r>
              <a:rPr lang="fr-FR" dirty="0" smtClean="0"/>
              <a:t>:   </a:t>
            </a:r>
            <a:r>
              <a:rPr lang="fr-FR" dirty="0"/>
              <a:t>Utilisation de </a:t>
            </a:r>
            <a:r>
              <a:rPr lang="fr-FR" dirty="0" smtClean="0"/>
              <a:t>cellules </a:t>
            </a:r>
            <a:r>
              <a:rPr lang="fr-FR" dirty="0"/>
              <a:t>s</a:t>
            </a:r>
            <a:r>
              <a:rPr lang="fr-FR" dirty="0" smtClean="0"/>
              <a:t>ouches </a:t>
            </a:r>
            <a:r>
              <a:rPr lang="fr-FR" dirty="0"/>
              <a:t>m</a:t>
            </a:r>
            <a:r>
              <a:rPr lang="fr-FR" dirty="0" smtClean="0"/>
              <a:t>ésenchymateuses </a:t>
            </a:r>
            <a:r>
              <a:rPr lang="fr-FR" dirty="0"/>
              <a:t>de </a:t>
            </a:r>
            <a:r>
              <a:rPr lang="fr-FR" dirty="0" smtClean="0"/>
              <a:t>moelle </a:t>
            </a:r>
            <a:r>
              <a:rPr lang="fr-FR" dirty="0"/>
              <a:t>o</a:t>
            </a:r>
            <a:r>
              <a:rPr lang="fr-FR" dirty="0" smtClean="0"/>
              <a:t>sseuse </a:t>
            </a:r>
            <a:r>
              <a:rPr lang="fr-FR" dirty="0"/>
              <a:t>a</a:t>
            </a:r>
            <a:r>
              <a:rPr lang="fr-FR" dirty="0" smtClean="0"/>
              <a:t>utologue </a:t>
            </a:r>
            <a:r>
              <a:rPr lang="fr-FR" dirty="0"/>
              <a:t>s</a:t>
            </a:r>
            <a:r>
              <a:rPr lang="fr-FR" dirty="0" smtClean="0"/>
              <a:t>timulées </a:t>
            </a:r>
            <a:r>
              <a:rPr lang="fr-FR" dirty="0"/>
              <a:t>par une </a:t>
            </a:r>
            <a:r>
              <a:rPr lang="fr-FR" dirty="0" smtClean="0"/>
              <a:t>matrice </a:t>
            </a:r>
            <a:r>
              <a:rPr lang="fr-FR" dirty="0"/>
              <a:t>o</a:t>
            </a:r>
            <a:r>
              <a:rPr lang="fr-FR" dirty="0" smtClean="0"/>
              <a:t>sseuse </a:t>
            </a:r>
            <a:r>
              <a:rPr lang="fr-FR" dirty="0"/>
              <a:t>d</a:t>
            </a:r>
            <a:r>
              <a:rPr lang="fr-FR" dirty="0" smtClean="0"/>
              <a:t>éminéralisée</a:t>
            </a:r>
            <a:r>
              <a:rPr lang="fr-FR" dirty="0"/>
              <a:t>, sur </a:t>
            </a:r>
            <a:r>
              <a:rPr lang="fr-FR" dirty="0" err="1"/>
              <a:t>s</a:t>
            </a:r>
            <a:r>
              <a:rPr lang="fr-FR" dirty="0" err="1" smtClean="0"/>
              <a:t>caffold</a:t>
            </a:r>
            <a:r>
              <a:rPr lang="fr-FR" dirty="0" smtClean="0"/>
              <a:t> </a:t>
            </a:r>
            <a:r>
              <a:rPr lang="fr-FR" dirty="0"/>
              <a:t>r</a:t>
            </a:r>
            <a:r>
              <a:rPr lang="fr-FR" dirty="0" smtClean="0"/>
              <a:t>ésorbable</a:t>
            </a:r>
            <a:r>
              <a:rPr lang="fr-FR" dirty="0"/>
              <a:t>, </a:t>
            </a:r>
            <a:r>
              <a:rPr lang="fr-FR" dirty="0" smtClean="0"/>
              <a:t>pour cicatriser </a:t>
            </a:r>
            <a:r>
              <a:rPr lang="fr-FR" dirty="0"/>
              <a:t>un </a:t>
            </a:r>
            <a:r>
              <a:rPr lang="fr-FR" dirty="0" err="1"/>
              <a:t>d</a:t>
            </a:r>
            <a:r>
              <a:rPr lang="fr-FR" dirty="0" err="1" smtClean="0"/>
              <a:t>éfect</a:t>
            </a:r>
            <a:r>
              <a:rPr lang="fr-FR" dirty="0" smtClean="0"/>
              <a:t> </a:t>
            </a:r>
            <a:r>
              <a:rPr lang="fr-FR" dirty="0"/>
              <a:t>du </a:t>
            </a:r>
            <a:r>
              <a:rPr lang="fr-FR" dirty="0" smtClean="0"/>
              <a:t>cartilage </a:t>
            </a:r>
            <a:r>
              <a:rPr lang="fr-FR" dirty="0"/>
              <a:t>a</a:t>
            </a:r>
            <a:r>
              <a:rPr lang="fr-FR" dirty="0" smtClean="0"/>
              <a:t>rticulaire </a:t>
            </a:r>
            <a:r>
              <a:rPr lang="fr-FR" dirty="0"/>
              <a:t>et </a:t>
            </a:r>
            <a:r>
              <a:rPr lang="fr-FR" dirty="0" smtClean="0"/>
              <a:t>l’arthrose </a:t>
            </a:r>
            <a:r>
              <a:rPr lang="fr-FR" dirty="0"/>
              <a:t>du g</a:t>
            </a:r>
            <a:r>
              <a:rPr lang="fr-FR" dirty="0" smtClean="0"/>
              <a:t>enou</a:t>
            </a:r>
          </a:p>
          <a:p>
            <a:r>
              <a:rPr lang="fr-FR" b="1" dirty="0" smtClean="0"/>
              <a:t>Promoteur</a:t>
            </a:r>
            <a:r>
              <a:rPr lang="fr-FR" dirty="0" smtClean="0"/>
              <a:t> :                                   Dr Michel Assor, Institut </a:t>
            </a:r>
            <a:r>
              <a:rPr lang="fr-FR" dirty="0"/>
              <a:t>du </a:t>
            </a:r>
            <a:r>
              <a:rPr lang="fr-FR" dirty="0" smtClean="0"/>
              <a:t>genou, Marseille, France</a:t>
            </a:r>
          </a:p>
          <a:p>
            <a:r>
              <a:rPr lang="fr-FR" dirty="0" smtClean="0"/>
              <a:t> </a:t>
            </a:r>
            <a:r>
              <a:rPr lang="fr-FR" b="1" dirty="0" smtClean="0"/>
              <a:t>Collaborateur</a:t>
            </a:r>
            <a:r>
              <a:rPr lang="fr-FR" dirty="0" smtClean="0"/>
              <a:t> : Prof </a:t>
            </a:r>
            <a:r>
              <a:rPr lang="fr-FR" dirty="0" err="1" smtClean="0"/>
              <a:t>Slavin</a:t>
            </a:r>
            <a:r>
              <a:rPr lang="fr-FR" dirty="0" smtClean="0"/>
              <a:t>, </a:t>
            </a:r>
            <a:r>
              <a:rPr lang="fr-FR" dirty="0"/>
              <a:t>International Center for </a:t>
            </a:r>
            <a:r>
              <a:rPr lang="fr-FR" dirty="0" err="1"/>
              <a:t>Cell</a:t>
            </a:r>
            <a:r>
              <a:rPr lang="fr-FR" dirty="0"/>
              <a:t> </a:t>
            </a:r>
            <a:r>
              <a:rPr lang="fr-FR" dirty="0" err="1"/>
              <a:t>Therapy</a:t>
            </a:r>
            <a:r>
              <a:rPr lang="fr-FR" dirty="0"/>
              <a:t> &amp; Cancer </a:t>
            </a:r>
            <a:r>
              <a:rPr lang="fr-FR" dirty="0" err="1" smtClean="0"/>
              <a:t>Immunotherapy</a:t>
            </a:r>
            <a:r>
              <a:rPr lang="fr-FR" dirty="0" smtClean="0"/>
              <a:t>, Tel </a:t>
            </a:r>
            <a:r>
              <a:rPr lang="fr-FR" dirty="0" err="1" smtClean="0"/>
              <a:t>Aviv</a:t>
            </a:r>
            <a:r>
              <a:rPr lang="fr-FR" dirty="0" smtClean="0"/>
              <a:t>, </a:t>
            </a:r>
            <a:r>
              <a:rPr lang="fr-FR" dirty="0" err="1" smtClean="0"/>
              <a:t>Israel</a:t>
            </a:r>
            <a:endParaRPr lang="fr-FR" dirty="0"/>
          </a:p>
          <a:p>
            <a:endParaRPr lang="fr-FR" dirty="0"/>
          </a:p>
        </p:txBody>
      </p:sp>
      <p:sp>
        <p:nvSpPr>
          <p:cNvPr id="4" name="Espace réservé du contenu 3"/>
          <p:cNvSpPr>
            <a:spLocks noGrp="1"/>
          </p:cNvSpPr>
          <p:nvPr>
            <p:ph sz="half" idx="2"/>
          </p:nvPr>
        </p:nvSpPr>
        <p:spPr>
          <a:xfrm>
            <a:off x="4648198" y="1874006"/>
            <a:ext cx="4142865" cy="4201357"/>
          </a:xfrm>
        </p:spPr>
        <p:txBody>
          <a:bodyPr>
            <a:normAutofit fontScale="77500" lnSpcReduction="20000"/>
          </a:bodyPr>
          <a:lstStyle/>
          <a:p>
            <a:r>
              <a:rPr lang="fr-FR" dirty="0"/>
              <a:t>Autorisation de l’autorité compétente, AFSSAPS du 16/02/2010, réf : B91251-10</a:t>
            </a:r>
          </a:p>
          <a:p>
            <a:r>
              <a:rPr lang="fr-FR" dirty="0"/>
              <a:t>Autorisation du Comité de Protection des Personnes </a:t>
            </a:r>
            <a:r>
              <a:rPr lang="fr-FR" dirty="0" smtClean="0"/>
              <a:t>:         CPP </a:t>
            </a:r>
            <a:r>
              <a:rPr lang="fr-FR" dirty="0"/>
              <a:t>sud-est IV du 8 juin 2010, Réf. : 10/033</a:t>
            </a:r>
            <a:endParaRPr lang="fr-FR" dirty="0" smtClean="0"/>
          </a:p>
          <a:p>
            <a:r>
              <a:rPr lang="fr-FR" dirty="0" smtClean="0"/>
              <a:t>50 patients                             </a:t>
            </a:r>
            <a:r>
              <a:rPr lang="fr-FR" dirty="0"/>
              <a:t>C</a:t>
            </a:r>
            <a:r>
              <a:rPr lang="fr-FR" dirty="0" smtClean="0"/>
              <a:t>linique Vert Coteau            Marseille (Fr)</a:t>
            </a:r>
          </a:p>
          <a:p>
            <a:r>
              <a:rPr lang="fr-FR" dirty="0" smtClean="0"/>
              <a:t>Début de l’essai clinique:        17/07/2010</a:t>
            </a:r>
          </a:p>
          <a:p>
            <a:endParaRPr lang="fr-FR" dirty="0"/>
          </a:p>
        </p:txBody>
      </p:sp>
    </p:spTree>
    <p:extLst>
      <p:ext uri="{BB962C8B-B14F-4D97-AF65-F5344CB8AC3E}">
        <p14:creationId xmlns:p14="http://schemas.microsoft.com/office/powerpoint/2010/main" val="25314949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583" y="244158"/>
            <a:ext cx="7961892" cy="1339850"/>
          </a:xfrm>
        </p:spPr>
        <p:txBody>
          <a:bodyPr>
            <a:normAutofit/>
          </a:bodyPr>
          <a:lstStyle/>
          <a:p>
            <a:r>
              <a:rPr lang="fr-FR" sz="2400" b="1" dirty="0"/>
              <a:t>Traitement en un temps des lésions </a:t>
            </a:r>
            <a:r>
              <a:rPr lang="fr-FR" sz="2400" b="1" dirty="0" err="1"/>
              <a:t>ostéochondrales</a:t>
            </a:r>
            <a:r>
              <a:rPr lang="fr-FR" sz="2400" b="1" dirty="0"/>
              <a:t> du genou par implantation sous arthroscopie de </a:t>
            </a:r>
            <a:r>
              <a:rPr lang="fr-FR" sz="2400" b="1" dirty="0" smtClean="0"/>
              <a:t>CSM activées </a:t>
            </a:r>
            <a:r>
              <a:rPr lang="fr-FR" sz="2400" b="1" dirty="0"/>
              <a:t>de moelle osseuse aspirée</a:t>
            </a:r>
            <a:r>
              <a:rPr lang="fr-FR" sz="2400" dirty="0"/>
              <a:t> </a:t>
            </a:r>
            <a:r>
              <a:rPr lang="fr-FR" sz="2400" dirty="0" smtClean="0"/>
              <a:t>:</a:t>
            </a:r>
            <a:endParaRPr lang="fr-FR" sz="2400" dirty="0"/>
          </a:p>
        </p:txBody>
      </p:sp>
      <p:sp>
        <p:nvSpPr>
          <p:cNvPr id="3" name="Espace réservé du texte 2"/>
          <p:cNvSpPr>
            <a:spLocks noGrp="1"/>
          </p:cNvSpPr>
          <p:nvPr>
            <p:ph type="body" idx="1"/>
          </p:nvPr>
        </p:nvSpPr>
        <p:spPr>
          <a:xfrm>
            <a:off x="181982" y="1515950"/>
            <a:ext cx="4278399" cy="832503"/>
          </a:xfrm>
        </p:spPr>
        <p:txBody>
          <a:bodyPr>
            <a:normAutofit fontScale="85000" lnSpcReduction="20000"/>
          </a:bodyPr>
          <a:lstStyle/>
          <a:p>
            <a:endParaRPr lang="fr-FR" sz="2000" b="1" dirty="0" smtClean="0"/>
          </a:p>
          <a:p>
            <a:r>
              <a:rPr lang="fr-FR" sz="2000" b="1" dirty="0" smtClean="0"/>
              <a:t>résultats </a:t>
            </a:r>
            <a:r>
              <a:rPr lang="fr-FR" sz="2000" b="1" dirty="0"/>
              <a:t>intermédiaires à un an minimum d’une série prospective de 28 cas</a:t>
            </a:r>
            <a:endParaRPr lang="fr-FR" sz="2000" dirty="0"/>
          </a:p>
          <a:p>
            <a:endParaRPr lang="fr-FR" sz="2400" dirty="0"/>
          </a:p>
        </p:txBody>
      </p:sp>
      <p:pic>
        <p:nvPicPr>
          <p:cNvPr id="14" name="Espace réservé du contenu 13" descr="Bassa3preop.jpg"/>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l="13878" r="13878"/>
          <a:stretch/>
        </p:blipFill>
        <p:spPr>
          <a:xfrm>
            <a:off x="355600" y="1981835"/>
            <a:ext cx="4040188" cy="3951288"/>
          </a:xfrm>
        </p:spPr>
      </p:pic>
      <p:sp>
        <p:nvSpPr>
          <p:cNvPr id="5" name="Espace réservé du texte 4"/>
          <p:cNvSpPr>
            <a:spLocks noGrp="1"/>
          </p:cNvSpPr>
          <p:nvPr>
            <p:ph type="body" sz="quarter" idx="3"/>
          </p:nvPr>
        </p:nvSpPr>
        <p:spPr>
          <a:xfrm>
            <a:off x="4521341" y="1353390"/>
            <a:ext cx="4266070" cy="832503"/>
          </a:xfrm>
        </p:spPr>
        <p:txBody>
          <a:bodyPr/>
          <a:lstStyle/>
          <a:p>
            <a:r>
              <a:rPr lang="fr-FR" sz="2000" dirty="0" smtClean="0"/>
              <a:t>Sous arthroscopie en 1 temps               Pas de culture ; CSM activées</a:t>
            </a:r>
            <a:endParaRPr lang="fr-FR" sz="2000" dirty="0"/>
          </a:p>
        </p:txBody>
      </p:sp>
      <p:pic>
        <p:nvPicPr>
          <p:cNvPr id="12" name="Espace réservé du contenu 11" descr="Bassa1preop.jpg"/>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xfrm>
            <a:off x="4767936" y="2235200"/>
            <a:ext cx="3703123" cy="3618391"/>
          </a:xfrm>
        </p:spPr>
      </p:pic>
    </p:spTree>
    <p:extLst>
      <p:ext uri="{BB962C8B-B14F-4D97-AF65-F5344CB8AC3E}">
        <p14:creationId xmlns:p14="http://schemas.microsoft.com/office/powerpoint/2010/main" val="23529278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244158"/>
            <a:ext cx="7345362" cy="1050386"/>
          </a:xfrm>
        </p:spPr>
        <p:txBody>
          <a:bodyPr>
            <a:noAutofit/>
          </a:bodyPr>
          <a:lstStyle/>
          <a:p>
            <a:r>
              <a:rPr lang="fr-FR" sz="3200" b="1" dirty="0" err="1" smtClean="0"/>
              <a:t>Défect</a:t>
            </a:r>
            <a:r>
              <a:rPr lang="fr-FR" sz="3200" b="1" dirty="0" smtClean="0"/>
              <a:t> </a:t>
            </a:r>
            <a:r>
              <a:rPr lang="fr-FR" sz="3200" b="1" dirty="0" err="1" smtClean="0"/>
              <a:t>ostéochondral</a:t>
            </a:r>
            <a:r>
              <a:rPr lang="fr-FR" sz="3200" b="1" dirty="0" smtClean="0"/>
              <a:t> du Genou</a:t>
            </a:r>
            <a:br>
              <a:rPr lang="fr-FR" sz="3200" b="1" dirty="0" smtClean="0"/>
            </a:br>
            <a:r>
              <a:rPr lang="fr-FR" sz="3200" b="1" dirty="0" smtClean="0"/>
              <a:t> et greffe de CSM</a:t>
            </a:r>
            <a:endParaRPr lang="fr-FR" sz="3200" b="1" dirty="0"/>
          </a:p>
        </p:txBody>
      </p:sp>
      <p:pic>
        <p:nvPicPr>
          <p:cNvPr id="5" name="Espace réservé du contenu 4" descr="Andre2 preop.jp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4981191" y="1356100"/>
            <a:ext cx="2103558" cy="2578115"/>
          </a:xfrm>
        </p:spPr>
      </p:pic>
      <p:pic>
        <p:nvPicPr>
          <p:cNvPr id="6" name="Espace réservé du contenu 5" descr="ch1_image_26.jpe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377404" y="2750511"/>
            <a:ext cx="2416613" cy="2745629"/>
          </a:xfrm>
        </p:spPr>
      </p:pic>
      <p:pic>
        <p:nvPicPr>
          <p:cNvPr id="7" name="Image 6" descr="ch1_image_25.jpe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91428" y="4046913"/>
            <a:ext cx="2525523" cy="2342509"/>
          </a:xfrm>
          <a:prstGeom prst="rect">
            <a:avLst/>
          </a:prstGeom>
        </p:spPr>
      </p:pic>
      <p:pic>
        <p:nvPicPr>
          <p:cNvPr id="3" name="Image 2" descr="Andre1 preop.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37897" y="1345940"/>
            <a:ext cx="1817905" cy="2783287"/>
          </a:xfrm>
          <a:prstGeom prst="rect">
            <a:avLst/>
          </a:prstGeom>
        </p:spPr>
      </p:pic>
    </p:spTree>
    <p:extLst>
      <p:ext uri="{BB962C8B-B14F-4D97-AF65-F5344CB8AC3E}">
        <p14:creationId xmlns:p14="http://schemas.microsoft.com/office/powerpoint/2010/main" val="37011558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890" y="244158"/>
            <a:ext cx="8334865" cy="1222992"/>
          </a:xfrm>
        </p:spPr>
        <p:txBody>
          <a:bodyPr>
            <a:normAutofit/>
          </a:bodyPr>
          <a:lstStyle/>
          <a:p>
            <a:r>
              <a:rPr lang="fr-FR" sz="3200" b="1" dirty="0" err="1"/>
              <a:t>Défect</a:t>
            </a:r>
            <a:r>
              <a:rPr lang="fr-FR" sz="3200" b="1" dirty="0"/>
              <a:t> </a:t>
            </a:r>
            <a:r>
              <a:rPr lang="fr-FR" sz="3200" b="1" dirty="0" err="1"/>
              <a:t>ostéochondral</a:t>
            </a:r>
            <a:r>
              <a:rPr lang="fr-FR" sz="3200" b="1" dirty="0"/>
              <a:t> du Genou</a:t>
            </a:r>
            <a:br>
              <a:rPr lang="fr-FR" sz="3200" b="1" dirty="0"/>
            </a:br>
            <a:r>
              <a:rPr lang="fr-FR" sz="3200" b="1" dirty="0"/>
              <a:t> et greffe de </a:t>
            </a:r>
            <a:r>
              <a:rPr lang="fr-FR" sz="3200" b="1" dirty="0" smtClean="0"/>
              <a:t>CSM au cours d’un essai clinique</a:t>
            </a:r>
            <a:endParaRPr lang="fr-FR" sz="3200" dirty="0"/>
          </a:p>
        </p:txBody>
      </p:sp>
      <p:sp>
        <p:nvSpPr>
          <p:cNvPr id="3" name="Espace réservé du contenu 2"/>
          <p:cNvSpPr>
            <a:spLocks noGrp="1"/>
          </p:cNvSpPr>
          <p:nvPr>
            <p:ph sz="half" idx="1"/>
          </p:nvPr>
        </p:nvSpPr>
        <p:spPr>
          <a:xfrm>
            <a:off x="369890" y="1517722"/>
            <a:ext cx="4096381" cy="4547940"/>
          </a:xfrm>
        </p:spPr>
        <p:txBody>
          <a:bodyPr>
            <a:normAutofit fontScale="85000" lnSpcReduction="20000"/>
          </a:bodyPr>
          <a:lstStyle/>
          <a:p>
            <a:r>
              <a:rPr lang="fr-FR" dirty="0" smtClean="0"/>
              <a:t>But: examiner </a:t>
            </a:r>
            <a:r>
              <a:rPr lang="fr-FR" dirty="0"/>
              <a:t>les résultats intermédiaires à un an </a:t>
            </a:r>
            <a:r>
              <a:rPr lang="fr-FR" dirty="0" smtClean="0"/>
              <a:t>minimum de l’implantation des CSM   pour cicatriser un </a:t>
            </a:r>
            <a:r>
              <a:rPr lang="fr-FR" dirty="0" err="1"/>
              <a:t>défect</a:t>
            </a:r>
            <a:r>
              <a:rPr lang="fr-FR" dirty="0"/>
              <a:t> </a:t>
            </a:r>
            <a:r>
              <a:rPr lang="fr-FR" dirty="0" err="1"/>
              <a:t>ostéocartilagineux</a:t>
            </a:r>
            <a:r>
              <a:rPr lang="fr-FR" dirty="0"/>
              <a:t> du </a:t>
            </a:r>
            <a:r>
              <a:rPr lang="fr-FR" dirty="0" smtClean="0"/>
              <a:t>genou</a:t>
            </a:r>
          </a:p>
          <a:p>
            <a:pPr marL="0" indent="0">
              <a:buNone/>
            </a:pPr>
            <a:endParaRPr lang="fr-FR" dirty="0" smtClean="0"/>
          </a:p>
          <a:p>
            <a:r>
              <a:rPr lang="fr-FR" dirty="0" smtClean="0"/>
              <a:t>CSM non cultivées, </a:t>
            </a:r>
            <a:r>
              <a:rPr lang="fr-FR" dirty="0"/>
              <a:t>activées par une matrice osseuse déminéralisée, mixées avec un </a:t>
            </a:r>
            <a:r>
              <a:rPr lang="fr-FR" dirty="0" err="1"/>
              <a:t>scaffold</a:t>
            </a:r>
            <a:r>
              <a:rPr lang="fr-FR" dirty="0"/>
              <a:t> de collagène, et implantées sous arthroscopie après </a:t>
            </a:r>
            <a:r>
              <a:rPr lang="fr-FR" dirty="0" err="1"/>
              <a:t>microperforations</a:t>
            </a:r>
            <a:r>
              <a:rPr lang="fr-FR" dirty="0"/>
              <a:t> </a:t>
            </a:r>
          </a:p>
        </p:txBody>
      </p:sp>
      <p:pic>
        <p:nvPicPr>
          <p:cNvPr id="5" name="Espace réservé du contenu 4" descr="ch1_video_02thumbnail.bmp"/>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t="-13239" b="-13239"/>
          <a:stretch/>
        </p:blipFill>
        <p:spPr>
          <a:xfrm>
            <a:off x="5067695" y="1467150"/>
            <a:ext cx="2872639" cy="2906624"/>
          </a:xfrm>
        </p:spPr>
      </p:pic>
      <p:pic>
        <p:nvPicPr>
          <p:cNvPr id="6" name="Image 5" descr="ch1_video_03thumbnail.bmp"/>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89433" y="4054035"/>
            <a:ext cx="2515269" cy="2306267"/>
          </a:xfrm>
          <a:prstGeom prst="rect">
            <a:avLst/>
          </a:prstGeom>
        </p:spPr>
      </p:pic>
    </p:spTree>
    <p:extLst>
      <p:ext uri="{BB962C8B-B14F-4D97-AF65-F5344CB8AC3E}">
        <p14:creationId xmlns:p14="http://schemas.microsoft.com/office/powerpoint/2010/main" val="13787049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4550" y="244158"/>
            <a:ext cx="8371854" cy="1062715"/>
          </a:xfrm>
        </p:spPr>
        <p:txBody>
          <a:bodyPr>
            <a:noAutofit/>
          </a:bodyPr>
          <a:lstStyle/>
          <a:p>
            <a:r>
              <a:rPr lang="fr-FR" sz="3200" b="1" dirty="0" err="1"/>
              <a:t>Défect</a:t>
            </a:r>
            <a:r>
              <a:rPr lang="fr-FR" sz="3200" b="1" dirty="0"/>
              <a:t> </a:t>
            </a:r>
            <a:r>
              <a:rPr lang="fr-FR" sz="3200" b="1" dirty="0" err="1"/>
              <a:t>ostéochondral</a:t>
            </a:r>
            <a:r>
              <a:rPr lang="fr-FR" sz="3200" b="1" dirty="0"/>
              <a:t> du Genou</a:t>
            </a:r>
            <a:br>
              <a:rPr lang="fr-FR" sz="3200" b="1" dirty="0"/>
            </a:br>
            <a:r>
              <a:rPr lang="fr-FR" sz="3200" b="1" dirty="0"/>
              <a:t> et greffe de CSM </a:t>
            </a:r>
            <a:r>
              <a:rPr lang="fr-FR" sz="3200" b="1" dirty="0" smtClean="0"/>
              <a:t>: série (1)</a:t>
            </a:r>
            <a:endParaRPr lang="fr-FR" sz="3200" dirty="0"/>
          </a:p>
        </p:txBody>
      </p:sp>
      <p:sp>
        <p:nvSpPr>
          <p:cNvPr id="3" name="Espace réservé du contenu 2"/>
          <p:cNvSpPr>
            <a:spLocks noGrp="1"/>
          </p:cNvSpPr>
          <p:nvPr>
            <p:ph sz="half" idx="1"/>
          </p:nvPr>
        </p:nvSpPr>
        <p:spPr>
          <a:xfrm>
            <a:off x="245112" y="1475711"/>
            <a:ext cx="4170359" cy="4672687"/>
          </a:xfrm>
        </p:spPr>
        <p:txBody>
          <a:bodyPr>
            <a:normAutofit fontScale="70000" lnSpcReduction="20000"/>
          </a:bodyPr>
          <a:lstStyle/>
          <a:p>
            <a:r>
              <a:rPr lang="fr-FR" b="1" dirty="0" smtClean="0"/>
              <a:t>La série</a:t>
            </a:r>
            <a:r>
              <a:rPr lang="fr-FR" dirty="0" smtClean="0"/>
              <a:t>: 30 genoux dont 3 bilatéral, </a:t>
            </a:r>
            <a:r>
              <a:rPr lang="fr-FR" dirty="0" err="1" smtClean="0"/>
              <a:t>défect</a:t>
            </a:r>
            <a:r>
              <a:rPr lang="fr-FR" dirty="0" smtClean="0"/>
              <a:t> </a:t>
            </a:r>
            <a:r>
              <a:rPr lang="fr-FR" dirty="0" err="1" smtClean="0"/>
              <a:t>ostéochondral</a:t>
            </a:r>
            <a:r>
              <a:rPr lang="fr-FR" dirty="0" smtClean="0"/>
              <a:t> </a:t>
            </a:r>
            <a:r>
              <a:rPr lang="fr-FR" dirty="0" err="1"/>
              <a:t>f</a:t>
            </a:r>
            <a:r>
              <a:rPr lang="fr-FR" dirty="0" err="1" smtClean="0"/>
              <a:t>émoro</a:t>
            </a:r>
            <a:r>
              <a:rPr lang="fr-FR" dirty="0" smtClean="0"/>
              <a:t>-tibiale médiale (ou latérale) grade 4 à taille limitée &lt;/= 6 cm</a:t>
            </a:r>
            <a:r>
              <a:rPr lang="fr-FR" baseline="30000" dirty="0" smtClean="0"/>
              <a:t>2</a:t>
            </a:r>
            <a:r>
              <a:rPr lang="fr-FR" dirty="0" smtClean="0"/>
              <a:t> pour chaque surface, traités par implantation de CSM sous arthroscopie</a:t>
            </a:r>
          </a:p>
          <a:p>
            <a:r>
              <a:rPr lang="fr-FR" b="1" dirty="0"/>
              <a:t>Les critères d’inclusion </a:t>
            </a:r>
            <a:r>
              <a:rPr lang="fr-FR" b="1" dirty="0" smtClean="0"/>
              <a:t>                      </a:t>
            </a:r>
            <a:r>
              <a:rPr lang="fr-FR" dirty="0" smtClean="0"/>
              <a:t>- patients </a:t>
            </a:r>
            <a:r>
              <a:rPr lang="fr-FR" dirty="0"/>
              <a:t>actifs (30 à 70 ans) ; </a:t>
            </a:r>
            <a:r>
              <a:rPr lang="fr-FR" dirty="0" smtClean="0"/>
              <a:t>            - </a:t>
            </a:r>
            <a:r>
              <a:rPr lang="fr-FR" dirty="0" err="1" smtClean="0"/>
              <a:t>défect</a:t>
            </a:r>
            <a:r>
              <a:rPr lang="fr-FR" dirty="0" smtClean="0"/>
              <a:t> </a:t>
            </a:r>
            <a:r>
              <a:rPr lang="fr-FR" dirty="0" err="1"/>
              <a:t>ostéochondral</a:t>
            </a:r>
            <a:r>
              <a:rPr lang="fr-FR" dirty="0"/>
              <a:t> fémoral</a:t>
            </a:r>
            <a:r>
              <a:rPr lang="fr-FR" dirty="0" smtClean="0"/>
              <a:t>,      2 – 6 cm</a:t>
            </a:r>
            <a:r>
              <a:rPr lang="fr-FR" baseline="30000" dirty="0" smtClean="0"/>
              <a:t>2</a:t>
            </a:r>
            <a:r>
              <a:rPr lang="fr-FR" dirty="0"/>
              <a:t>, </a:t>
            </a:r>
            <a:r>
              <a:rPr lang="fr-FR" dirty="0" smtClean="0"/>
              <a:t>grade </a:t>
            </a:r>
            <a:r>
              <a:rPr lang="fr-FR" dirty="0"/>
              <a:t>3 ou 4 </a:t>
            </a:r>
            <a:r>
              <a:rPr lang="fr-FR" dirty="0" smtClean="0"/>
              <a:t> et</a:t>
            </a:r>
            <a:r>
              <a:rPr lang="fr-FR" dirty="0"/>
              <a:t>/</a:t>
            </a:r>
            <a:r>
              <a:rPr lang="fr-FR" dirty="0" smtClean="0"/>
              <a:t>ou </a:t>
            </a:r>
            <a:r>
              <a:rPr lang="fr-FR" dirty="0" err="1"/>
              <a:t>défect</a:t>
            </a:r>
            <a:r>
              <a:rPr lang="fr-FR" dirty="0"/>
              <a:t> de grade 3 ou 4 </a:t>
            </a:r>
            <a:r>
              <a:rPr lang="fr-FR" dirty="0" smtClean="0"/>
              <a:t> tibiale,              - 3</a:t>
            </a:r>
            <a:r>
              <a:rPr lang="fr-FR" dirty="0"/>
              <a:t>/4 de ménisque présent ; </a:t>
            </a:r>
            <a:r>
              <a:rPr lang="fr-FR" dirty="0" smtClean="0"/>
              <a:t>                - genou stable</a:t>
            </a:r>
            <a:r>
              <a:rPr lang="fr-FR" dirty="0"/>
              <a:t> </a:t>
            </a:r>
            <a:r>
              <a:rPr lang="fr-FR" dirty="0" smtClean="0"/>
              <a:t>                                     - score </a:t>
            </a:r>
            <a:r>
              <a:rPr lang="fr-FR" dirty="0"/>
              <a:t>IKS &lt; 75 </a:t>
            </a:r>
            <a:r>
              <a:rPr lang="fr-FR" dirty="0" smtClean="0"/>
              <a:t>;                                    - IMC </a:t>
            </a:r>
            <a:r>
              <a:rPr lang="fr-FR" dirty="0"/>
              <a:t>&lt; 30 ; </a:t>
            </a:r>
            <a:r>
              <a:rPr lang="fr-FR" dirty="0" smtClean="0"/>
              <a:t>                                      - capacité </a:t>
            </a:r>
            <a:r>
              <a:rPr lang="fr-FR" dirty="0"/>
              <a:t>de compréhension. </a:t>
            </a:r>
          </a:p>
        </p:txBody>
      </p:sp>
      <p:pic>
        <p:nvPicPr>
          <p:cNvPr id="5" name="Espace réservé du contenu 4" descr="Bassa1preop.jpg"/>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526973" y="1260004"/>
            <a:ext cx="1869533" cy="2429167"/>
          </a:xfrm>
        </p:spPr>
      </p:pic>
      <p:pic>
        <p:nvPicPr>
          <p:cNvPr id="6" name="Image 5" descr="Bassa3preop.jpg"/>
          <p:cNvPicPr>
            <a:picLocks noChangeAspect="1"/>
          </p:cNvPicPr>
          <p:nvPr/>
        </p:nvPicPr>
        <p:blipFill rotWithShape="1">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4466271" y="1272479"/>
            <a:ext cx="1812472" cy="2416692"/>
          </a:xfrm>
          <a:prstGeom prst="rect">
            <a:avLst/>
          </a:prstGeom>
        </p:spPr>
      </p:pic>
      <p:pic>
        <p:nvPicPr>
          <p:cNvPr id="7" name="Image 6" descr="ch1_image_23.bmp"/>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6523" y="3713651"/>
            <a:ext cx="2461897" cy="2219218"/>
          </a:xfrm>
          <a:prstGeom prst="rect">
            <a:avLst/>
          </a:prstGeom>
        </p:spPr>
      </p:pic>
      <p:pic>
        <p:nvPicPr>
          <p:cNvPr id="8" name="Image 7" descr="ch1_image_18.bmp"/>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10850" y="3725979"/>
            <a:ext cx="2378851" cy="2182231"/>
          </a:xfrm>
          <a:prstGeom prst="rect">
            <a:avLst/>
          </a:prstGeom>
        </p:spPr>
      </p:pic>
    </p:spTree>
    <p:extLst>
      <p:ext uri="{BB962C8B-B14F-4D97-AF65-F5344CB8AC3E}">
        <p14:creationId xmlns:p14="http://schemas.microsoft.com/office/powerpoint/2010/main" val="15618747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err="1"/>
              <a:t>Défect</a:t>
            </a:r>
            <a:r>
              <a:rPr lang="fr-FR" sz="3200" b="1" dirty="0"/>
              <a:t> </a:t>
            </a:r>
            <a:r>
              <a:rPr lang="fr-FR" sz="3200" b="1" dirty="0" err="1"/>
              <a:t>ostéochondral</a:t>
            </a:r>
            <a:r>
              <a:rPr lang="fr-FR" sz="3200" b="1" dirty="0"/>
              <a:t> du Genou</a:t>
            </a:r>
            <a:br>
              <a:rPr lang="fr-FR" sz="3200" b="1" dirty="0"/>
            </a:br>
            <a:r>
              <a:rPr lang="fr-FR" sz="3200" b="1" dirty="0"/>
              <a:t> et greffe de CSM : </a:t>
            </a:r>
            <a:r>
              <a:rPr lang="fr-FR" sz="3200" b="1" dirty="0" smtClean="0"/>
              <a:t>série (2)</a:t>
            </a:r>
            <a:endParaRPr lang="fr-FR" sz="3200" dirty="0"/>
          </a:p>
        </p:txBody>
      </p:sp>
      <p:sp>
        <p:nvSpPr>
          <p:cNvPr id="3" name="Espace réservé du contenu 2"/>
          <p:cNvSpPr>
            <a:spLocks noGrp="1"/>
          </p:cNvSpPr>
          <p:nvPr>
            <p:ph sz="half" idx="1"/>
          </p:nvPr>
        </p:nvSpPr>
        <p:spPr>
          <a:xfrm>
            <a:off x="332900" y="1426845"/>
            <a:ext cx="4044138" cy="5172279"/>
          </a:xfrm>
        </p:spPr>
        <p:txBody>
          <a:bodyPr>
            <a:normAutofit fontScale="92500" lnSpcReduction="10000"/>
          </a:bodyPr>
          <a:lstStyle/>
          <a:p>
            <a:pPr marL="0" indent="0">
              <a:buNone/>
            </a:pPr>
            <a:r>
              <a:rPr lang="fr-FR" sz="2900" b="1" dirty="0" smtClean="0"/>
              <a:t>Critères </a:t>
            </a:r>
            <a:r>
              <a:rPr lang="fr-FR" sz="2900" b="1" dirty="0"/>
              <a:t>de non </a:t>
            </a:r>
            <a:r>
              <a:rPr lang="fr-FR" sz="2900" b="1" dirty="0" smtClean="0"/>
              <a:t>inclusion</a:t>
            </a:r>
            <a:r>
              <a:rPr lang="fr-FR" sz="2900" dirty="0"/>
              <a:t> </a:t>
            </a:r>
            <a:r>
              <a:rPr lang="fr-FR" sz="2900" dirty="0" smtClean="0"/>
              <a:t>:</a:t>
            </a:r>
            <a:endParaRPr lang="fr-FR" sz="2600" dirty="0" smtClean="0"/>
          </a:p>
          <a:p>
            <a:pPr>
              <a:lnSpc>
                <a:spcPct val="110000"/>
              </a:lnSpc>
              <a:spcBef>
                <a:spcPts val="600"/>
              </a:spcBef>
            </a:pPr>
            <a:r>
              <a:rPr lang="fr-FR" sz="2400" dirty="0" smtClean="0"/>
              <a:t>Âge &lt; 30 </a:t>
            </a:r>
            <a:r>
              <a:rPr lang="fr-FR" sz="2400" dirty="0"/>
              <a:t>ans et &gt;</a:t>
            </a:r>
            <a:r>
              <a:rPr lang="fr-FR" sz="2400" dirty="0" smtClean="0"/>
              <a:t> </a:t>
            </a:r>
            <a:r>
              <a:rPr lang="fr-FR" sz="2400" dirty="0"/>
              <a:t>70 ans ; </a:t>
            </a:r>
            <a:r>
              <a:rPr lang="fr-FR" sz="2400" dirty="0" smtClean="0"/>
              <a:t>                            </a:t>
            </a:r>
          </a:p>
          <a:p>
            <a:pPr>
              <a:lnSpc>
                <a:spcPct val="110000"/>
              </a:lnSpc>
              <a:spcBef>
                <a:spcPts val="600"/>
              </a:spcBef>
            </a:pPr>
            <a:r>
              <a:rPr lang="fr-FR" sz="2400" dirty="0"/>
              <a:t>D</a:t>
            </a:r>
            <a:r>
              <a:rPr lang="fr-FR" sz="2400" dirty="0" smtClean="0"/>
              <a:t>égénérescence diffuse cartilage</a:t>
            </a:r>
            <a:r>
              <a:rPr lang="fr-FR" sz="2400" dirty="0"/>
              <a:t> </a:t>
            </a:r>
          </a:p>
          <a:p>
            <a:pPr>
              <a:lnSpc>
                <a:spcPct val="110000"/>
              </a:lnSpc>
              <a:spcBef>
                <a:spcPts val="600"/>
              </a:spcBef>
            </a:pPr>
            <a:r>
              <a:rPr lang="fr-FR" sz="2400" dirty="0" smtClean="0"/>
              <a:t>Contre</a:t>
            </a:r>
            <a:r>
              <a:rPr lang="fr-FR" sz="2400" dirty="0"/>
              <a:t>-indications relatives à traiter en premier lieu :</a:t>
            </a:r>
            <a:r>
              <a:rPr lang="fr-FR" sz="2400" dirty="0" smtClean="0"/>
              <a:t> </a:t>
            </a:r>
            <a:r>
              <a:rPr lang="fr-FR" sz="2400" dirty="0" err="1"/>
              <a:t>m</a:t>
            </a:r>
            <a:r>
              <a:rPr lang="fr-FR" sz="2400" dirty="0" err="1" smtClean="0"/>
              <a:t>alalignement</a:t>
            </a:r>
            <a:r>
              <a:rPr lang="fr-FR" sz="2400" dirty="0" smtClean="0"/>
              <a:t> </a:t>
            </a:r>
            <a:r>
              <a:rPr lang="fr-FR" sz="2400" dirty="0"/>
              <a:t>axial de plus de 6</a:t>
            </a:r>
            <a:r>
              <a:rPr lang="fr-FR" sz="2400" dirty="0" smtClean="0"/>
              <a:t>°; Pathologies méniscales; Instabilité </a:t>
            </a:r>
            <a:r>
              <a:rPr lang="fr-FR" sz="2400" dirty="0"/>
              <a:t>ligamentaire </a:t>
            </a:r>
            <a:r>
              <a:rPr lang="fr-FR" sz="2400" dirty="0" smtClean="0"/>
              <a:t>    </a:t>
            </a:r>
          </a:p>
          <a:p>
            <a:pPr>
              <a:lnSpc>
                <a:spcPct val="110000"/>
              </a:lnSpc>
              <a:spcBef>
                <a:spcPts val="600"/>
              </a:spcBef>
            </a:pPr>
            <a:r>
              <a:rPr lang="fr-FR" sz="2400" dirty="0" smtClean="0"/>
              <a:t> “</a:t>
            </a:r>
            <a:r>
              <a:rPr lang="fr-FR" sz="2400" dirty="0" err="1"/>
              <a:t>K</a:t>
            </a:r>
            <a:r>
              <a:rPr lang="fr-FR" sz="2400" dirty="0" err="1" smtClean="0"/>
              <a:t>iss</a:t>
            </a:r>
            <a:r>
              <a:rPr lang="fr-FR" sz="2400" dirty="0" smtClean="0"/>
              <a:t> </a:t>
            </a:r>
            <a:r>
              <a:rPr lang="fr-FR" sz="2400" dirty="0" err="1"/>
              <a:t>lesions</a:t>
            </a:r>
            <a:r>
              <a:rPr lang="fr-FR" sz="2400" dirty="0"/>
              <a:t>“ </a:t>
            </a:r>
            <a:r>
              <a:rPr lang="fr-FR" sz="2400" dirty="0" smtClean="0"/>
              <a:t>&gt; 6 cm</a:t>
            </a:r>
            <a:r>
              <a:rPr lang="fr-FR" sz="2400" baseline="30000" dirty="0" smtClean="0"/>
              <a:t>2</a:t>
            </a:r>
            <a:r>
              <a:rPr lang="fr-FR" sz="2400" dirty="0"/>
              <a:t> </a:t>
            </a:r>
            <a:endParaRPr lang="fr-FR" sz="2400" dirty="0" smtClean="0"/>
          </a:p>
          <a:p>
            <a:pPr>
              <a:lnSpc>
                <a:spcPct val="110000"/>
              </a:lnSpc>
              <a:spcBef>
                <a:spcPts val="600"/>
              </a:spcBef>
            </a:pPr>
            <a:r>
              <a:rPr lang="fr-FR" sz="2400" dirty="0"/>
              <a:t>P</a:t>
            </a:r>
            <a:r>
              <a:rPr lang="fr-FR" sz="2400" dirty="0" smtClean="0"/>
              <a:t>oids &gt;100 </a:t>
            </a:r>
            <a:r>
              <a:rPr lang="fr-FR" sz="2400" dirty="0"/>
              <a:t>kg </a:t>
            </a:r>
            <a:r>
              <a:rPr lang="fr-FR" sz="2900" dirty="0" smtClean="0"/>
              <a:t>          </a:t>
            </a:r>
          </a:p>
          <a:p>
            <a:endParaRPr lang="fr-FR" dirty="0"/>
          </a:p>
        </p:txBody>
      </p:sp>
      <p:sp>
        <p:nvSpPr>
          <p:cNvPr id="4" name="Espace réservé du contenu 3"/>
          <p:cNvSpPr>
            <a:spLocks noGrp="1"/>
          </p:cNvSpPr>
          <p:nvPr>
            <p:ph sz="half" idx="2"/>
          </p:nvPr>
        </p:nvSpPr>
        <p:spPr>
          <a:xfrm>
            <a:off x="4377038" y="1787703"/>
            <a:ext cx="4303057" cy="4512409"/>
          </a:xfrm>
        </p:spPr>
        <p:txBody>
          <a:bodyPr>
            <a:normAutofit fontScale="92500" lnSpcReduction="10000"/>
          </a:bodyPr>
          <a:lstStyle/>
          <a:p>
            <a:pPr marL="0" indent="0">
              <a:lnSpc>
                <a:spcPct val="110000"/>
              </a:lnSpc>
              <a:spcBef>
                <a:spcPts val="600"/>
              </a:spcBef>
              <a:buNone/>
            </a:pPr>
            <a:endParaRPr lang="fr-FR" sz="2300" dirty="0"/>
          </a:p>
          <a:p>
            <a:pPr>
              <a:lnSpc>
                <a:spcPct val="110000"/>
              </a:lnSpc>
              <a:spcBef>
                <a:spcPts val="600"/>
              </a:spcBef>
            </a:pPr>
            <a:r>
              <a:rPr lang="fr-FR" sz="2300" dirty="0" smtClean="0"/>
              <a:t>Infection</a:t>
            </a:r>
            <a:r>
              <a:rPr lang="fr-FR" sz="2300" dirty="0"/>
              <a:t> ; grossesse, allaitement; </a:t>
            </a:r>
          </a:p>
          <a:p>
            <a:pPr>
              <a:lnSpc>
                <a:spcPct val="110000"/>
              </a:lnSpc>
              <a:spcBef>
                <a:spcPts val="600"/>
              </a:spcBef>
            </a:pPr>
            <a:r>
              <a:rPr lang="fr-FR" sz="2300" dirty="0"/>
              <a:t>Maladies inflammatoires                </a:t>
            </a:r>
          </a:p>
          <a:p>
            <a:pPr>
              <a:lnSpc>
                <a:spcPct val="110000"/>
              </a:lnSpc>
              <a:spcBef>
                <a:spcPts val="600"/>
              </a:spcBef>
            </a:pPr>
            <a:r>
              <a:rPr lang="fr-FR" sz="2300" dirty="0"/>
              <a:t>Pts psychiatriques ; immunodéprimés           </a:t>
            </a:r>
          </a:p>
          <a:p>
            <a:pPr>
              <a:lnSpc>
                <a:spcPct val="110000"/>
              </a:lnSpc>
              <a:spcBef>
                <a:spcPts val="600"/>
              </a:spcBef>
            </a:pPr>
            <a:r>
              <a:rPr lang="fr-FR" sz="2300" dirty="0"/>
              <a:t>Etat neurologique ou vasculaire pauvre  </a:t>
            </a:r>
          </a:p>
          <a:p>
            <a:pPr>
              <a:lnSpc>
                <a:spcPct val="110000"/>
              </a:lnSpc>
              <a:spcBef>
                <a:spcPts val="600"/>
              </a:spcBef>
            </a:pPr>
            <a:r>
              <a:rPr lang="fr-FR" sz="2300" dirty="0"/>
              <a:t>Tabac, anti-inflammatoires non stéroïdiens et immunosuppresseurs  (détériore la prolifération </a:t>
            </a:r>
            <a:r>
              <a:rPr lang="fr-FR" sz="2300" dirty="0" smtClean="0"/>
              <a:t>cellulaire)</a:t>
            </a:r>
            <a:endParaRPr lang="fr-FR" sz="2300" dirty="0"/>
          </a:p>
          <a:p>
            <a:pPr>
              <a:lnSpc>
                <a:spcPct val="110000"/>
              </a:lnSpc>
              <a:spcBef>
                <a:spcPts val="600"/>
              </a:spcBef>
            </a:pPr>
            <a:r>
              <a:rPr lang="fr-FR" sz="2300" dirty="0"/>
              <a:t>Personnes sous tutelle.  </a:t>
            </a:r>
            <a:endParaRPr lang="en-GB" sz="2300" dirty="0"/>
          </a:p>
          <a:p>
            <a:endParaRPr lang="fr-FR" dirty="0"/>
          </a:p>
        </p:txBody>
      </p:sp>
    </p:spTree>
    <p:extLst>
      <p:ext uri="{BB962C8B-B14F-4D97-AF65-F5344CB8AC3E}">
        <p14:creationId xmlns:p14="http://schemas.microsoft.com/office/powerpoint/2010/main" val="3099682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err="1"/>
              <a:t>Défect</a:t>
            </a:r>
            <a:r>
              <a:rPr lang="fr-FR" sz="3200" b="1" dirty="0"/>
              <a:t> </a:t>
            </a:r>
            <a:r>
              <a:rPr lang="fr-FR" sz="3200" b="1" dirty="0" err="1"/>
              <a:t>ostéochondral</a:t>
            </a:r>
            <a:r>
              <a:rPr lang="fr-FR" sz="3200" b="1" dirty="0"/>
              <a:t> du Genou</a:t>
            </a:r>
            <a:br>
              <a:rPr lang="fr-FR" sz="3200" b="1" dirty="0"/>
            </a:br>
            <a:r>
              <a:rPr lang="fr-FR" sz="3200" b="1" dirty="0"/>
              <a:t> et greffe de CSM : série </a:t>
            </a:r>
            <a:r>
              <a:rPr lang="fr-FR" sz="3200" b="1" dirty="0" smtClean="0"/>
              <a:t>(3)</a:t>
            </a:r>
            <a:endParaRPr lang="fr-FR" sz="3200" dirty="0"/>
          </a:p>
        </p:txBody>
      </p:sp>
      <p:sp>
        <p:nvSpPr>
          <p:cNvPr id="3" name="Espace réservé du contenu 2"/>
          <p:cNvSpPr>
            <a:spLocks noGrp="1"/>
          </p:cNvSpPr>
          <p:nvPr>
            <p:ph sz="half" idx="1"/>
          </p:nvPr>
        </p:nvSpPr>
        <p:spPr>
          <a:xfrm>
            <a:off x="283582" y="1512699"/>
            <a:ext cx="4379857" cy="4598712"/>
          </a:xfrm>
        </p:spPr>
        <p:txBody>
          <a:bodyPr>
            <a:normAutofit fontScale="77500" lnSpcReduction="20000"/>
          </a:bodyPr>
          <a:lstStyle/>
          <a:p>
            <a:pPr>
              <a:spcBef>
                <a:spcPts val="800"/>
              </a:spcBef>
            </a:pPr>
            <a:r>
              <a:rPr lang="fr-FR" dirty="0" smtClean="0"/>
              <a:t>30 genoux, 27 patients, 4 </a:t>
            </a:r>
            <a:r>
              <a:rPr lang="fr-FR" dirty="0"/>
              <a:t>femmes et </a:t>
            </a:r>
            <a:r>
              <a:rPr lang="fr-FR" dirty="0" smtClean="0"/>
              <a:t>23 </a:t>
            </a:r>
            <a:r>
              <a:rPr lang="fr-FR" dirty="0"/>
              <a:t>hommes </a:t>
            </a:r>
          </a:p>
          <a:p>
            <a:pPr>
              <a:spcBef>
                <a:spcPts val="800"/>
              </a:spcBef>
            </a:pPr>
            <a:r>
              <a:rPr lang="fr-FR" dirty="0" smtClean="0"/>
              <a:t>l’âge </a:t>
            </a:r>
            <a:r>
              <a:rPr lang="fr-FR" dirty="0"/>
              <a:t>moyen </a:t>
            </a:r>
            <a:r>
              <a:rPr lang="fr-FR" dirty="0" smtClean="0"/>
              <a:t> 58,4 ans</a:t>
            </a:r>
            <a:r>
              <a:rPr lang="fr-FR" dirty="0"/>
              <a:t> </a:t>
            </a:r>
            <a:r>
              <a:rPr lang="fr-FR" dirty="0" smtClean="0"/>
              <a:t>(33 </a:t>
            </a:r>
            <a:r>
              <a:rPr lang="fr-FR" dirty="0"/>
              <a:t>à </a:t>
            </a:r>
            <a:r>
              <a:rPr lang="fr-FR" dirty="0" smtClean="0"/>
              <a:t>72)</a:t>
            </a:r>
          </a:p>
          <a:p>
            <a:pPr>
              <a:spcBef>
                <a:spcPts val="800"/>
              </a:spcBef>
            </a:pPr>
            <a:r>
              <a:rPr lang="fr-FR" dirty="0" smtClean="0"/>
              <a:t>poids </a:t>
            </a:r>
            <a:r>
              <a:rPr lang="fr-FR" dirty="0"/>
              <a:t>moyen </a:t>
            </a:r>
            <a:r>
              <a:rPr lang="fr-FR" dirty="0" smtClean="0"/>
              <a:t>76 </a:t>
            </a:r>
            <a:r>
              <a:rPr lang="fr-FR" dirty="0"/>
              <a:t>kg (</a:t>
            </a:r>
            <a:r>
              <a:rPr lang="fr-FR" dirty="0" smtClean="0"/>
              <a:t>max </a:t>
            </a:r>
            <a:r>
              <a:rPr lang="fr-FR" dirty="0"/>
              <a:t>96 kg</a:t>
            </a:r>
            <a:r>
              <a:rPr lang="fr-FR" dirty="0" smtClean="0"/>
              <a:t>)</a:t>
            </a:r>
            <a:endParaRPr lang="fr-FR" dirty="0"/>
          </a:p>
          <a:p>
            <a:pPr>
              <a:spcBef>
                <a:spcPts val="800"/>
              </a:spcBef>
            </a:pPr>
            <a:r>
              <a:rPr lang="fr-FR" dirty="0" smtClean="0"/>
              <a:t>8 sportifs 26,6 % (4 prof, 4 loisirs)</a:t>
            </a:r>
          </a:p>
          <a:p>
            <a:pPr>
              <a:spcBef>
                <a:spcPts val="800"/>
              </a:spcBef>
            </a:pPr>
            <a:r>
              <a:rPr lang="fr-FR" dirty="0" smtClean="0"/>
              <a:t>Recul </a:t>
            </a:r>
            <a:r>
              <a:rPr lang="fr-FR" dirty="0"/>
              <a:t>minimal de </a:t>
            </a:r>
            <a:r>
              <a:rPr lang="fr-FR" dirty="0" smtClean="0"/>
              <a:t>suivi: 12 </a:t>
            </a:r>
            <a:r>
              <a:rPr lang="fr-FR" dirty="0"/>
              <a:t>mois (12 à </a:t>
            </a:r>
            <a:r>
              <a:rPr lang="fr-FR" dirty="0" smtClean="0"/>
              <a:t>18 </a:t>
            </a:r>
            <a:r>
              <a:rPr lang="fr-FR" dirty="0"/>
              <a:t>mois). </a:t>
            </a:r>
            <a:endParaRPr lang="fr-FR" dirty="0" smtClean="0"/>
          </a:p>
          <a:p>
            <a:pPr>
              <a:spcBef>
                <a:spcPts val="800"/>
              </a:spcBef>
            </a:pPr>
            <a:r>
              <a:rPr lang="fr-FR" b="1" dirty="0" smtClean="0"/>
              <a:t>Pré-op </a:t>
            </a:r>
            <a:r>
              <a:rPr lang="fr-FR" dirty="0" smtClean="0"/>
              <a:t>: RX, grands axes (</a:t>
            </a:r>
            <a:r>
              <a:rPr lang="fr-FR" dirty="0" err="1" smtClean="0"/>
              <a:t>téléRx</a:t>
            </a:r>
            <a:r>
              <a:rPr lang="fr-FR" dirty="0" smtClean="0"/>
              <a:t>), IRM et/ou </a:t>
            </a:r>
            <a:r>
              <a:rPr lang="fr-FR" dirty="0" err="1" smtClean="0"/>
              <a:t>Arthroscanner</a:t>
            </a:r>
            <a:r>
              <a:rPr lang="fr-FR" dirty="0" smtClean="0"/>
              <a:t>, Scores IKS </a:t>
            </a:r>
            <a:r>
              <a:rPr lang="fr-FR" dirty="0"/>
              <a:t>et KOOS</a:t>
            </a:r>
            <a:endParaRPr lang="fr-FR" dirty="0" smtClean="0"/>
          </a:p>
          <a:p>
            <a:pPr>
              <a:spcBef>
                <a:spcPts val="800"/>
              </a:spcBef>
            </a:pPr>
            <a:r>
              <a:rPr lang="fr-FR" b="1" dirty="0" smtClean="0"/>
              <a:t>Suivi</a:t>
            </a:r>
            <a:r>
              <a:rPr lang="fr-FR" dirty="0" smtClean="0"/>
              <a:t>: RX 3 - 6 et 12 mois; </a:t>
            </a:r>
            <a:r>
              <a:rPr lang="fr-FR" dirty="0"/>
              <a:t>IRM et/ou </a:t>
            </a:r>
            <a:r>
              <a:rPr lang="fr-FR" dirty="0" err="1" smtClean="0"/>
              <a:t>Arthroscan</a:t>
            </a:r>
            <a:r>
              <a:rPr lang="fr-FR" dirty="0" smtClean="0"/>
              <a:t> : 6 et 12 mois;               Scores : pré-op, 6 et 12 mois</a:t>
            </a:r>
          </a:p>
          <a:p>
            <a:pPr>
              <a:spcBef>
                <a:spcPts val="800"/>
              </a:spcBef>
            </a:pPr>
            <a:endParaRPr lang="fr-FR" dirty="0" smtClean="0"/>
          </a:p>
          <a:p>
            <a:pPr marL="0" indent="0">
              <a:spcBef>
                <a:spcPts val="800"/>
              </a:spcBef>
              <a:buNone/>
            </a:pPr>
            <a:endParaRPr lang="fr-FR" dirty="0" smtClean="0"/>
          </a:p>
          <a:p>
            <a:pPr>
              <a:spcBef>
                <a:spcPts val="800"/>
              </a:spcBef>
            </a:pPr>
            <a:endParaRPr lang="fr-FR" dirty="0"/>
          </a:p>
        </p:txBody>
      </p:sp>
      <p:sp>
        <p:nvSpPr>
          <p:cNvPr id="7" name="Espace réservé du contenu 6"/>
          <p:cNvSpPr>
            <a:spLocks noGrp="1"/>
          </p:cNvSpPr>
          <p:nvPr>
            <p:ph sz="half" idx="2"/>
          </p:nvPr>
        </p:nvSpPr>
        <p:spPr>
          <a:xfrm>
            <a:off x="4377038" y="1726059"/>
            <a:ext cx="4352376" cy="4598711"/>
          </a:xfrm>
        </p:spPr>
        <p:txBody>
          <a:bodyPr/>
          <a:lstStyle/>
          <a:p>
            <a:pPr marL="0" indent="0">
              <a:buNone/>
            </a:pPr>
            <a:r>
              <a:rPr lang="fr-FR" dirty="0" smtClean="0"/>
              <a:t>  </a:t>
            </a:r>
            <a:endParaRPr lang="fr-FR" dirty="0"/>
          </a:p>
        </p:txBody>
      </p:sp>
      <p:pic>
        <p:nvPicPr>
          <p:cNvPr id="5" name="Image 4" descr="Tamara.000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73278" y="1726059"/>
            <a:ext cx="1638086" cy="2712377"/>
          </a:xfrm>
          <a:prstGeom prst="rect">
            <a:avLst/>
          </a:prstGeom>
        </p:spPr>
      </p:pic>
      <p:pic>
        <p:nvPicPr>
          <p:cNvPr id="9" name="Image 8" descr="Croset- preop.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63376" y="3072658"/>
            <a:ext cx="2565708" cy="2533121"/>
          </a:xfrm>
          <a:prstGeom prst="rect">
            <a:avLst/>
          </a:prstGeom>
        </p:spPr>
      </p:pic>
    </p:spTree>
    <p:extLst>
      <p:ext uri="{BB962C8B-B14F-4D97-AF65-F5344CB8AC3E}">
        <p14:creationId xmlns:p14="http://schemas.microsoft.com/office/powerpoint/2010/main" val="15579577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a:t>
            </a:r>
            <a:r>
              <a:rPr lang="fr-FR" sz="3200" b="1" dirty="0" smtClean="0"/>
              <a:t>CSM</a:t>
            </a:r>
            <a:br>
              <a:rPr lang="fr-FR" sz="3200" b="1" dirty="0" smtClean="0"/>
            </a:br>
            <a:r>
              <a:rPr lang="fr-FR" sz="3200" b="1" dirty="0" smtClean="0"/>
              <a:t>Sièges des </a:t>
            </a:r>
            <a:r>
              <a:rPr lang="fr-FR" sz="3200" b="1" dirty="0" err="1" smtClean="0"/>
              <a:t>défects</a:t>
            </a:r>
            <a:r>
              <a:rPr lang="fr-FR" sz="3200" b="1" dirty="0" smtClean="0"/>
              <a:t> </a:t>
            </a:r>
            <a:r>
              <a:rPr lang="fr-FR" sz="3200" b="1" dirty="0" err="1" smtClean="0"/>
              <a:t>chondraux</a:t>
            </a:r>
            <a:endParaRPr lang="fr-FR" sz="3200" b="1" dirty="0"/>
          </a:p>
        </p:txBody>
      </p:sp>
      <p:sp>
        <p:nvSpPr>
          <p:cNvPr id="3" name="Espace réservé du contenu 2"/>
          <p:cNvSpPr>
            <a:spLocks noGrp="1"/>
          </p:cNvSpPr>
          <p:nvPr>
            <p:ph sz="half" idx="1"/>
          </p:nvPr>
        </p:nvSpPr>
        <p:spPr>
          <a:xfrm>
            <a:off x="153672" y="1451171"/>
            <a:ext cx="4170359" cy="4648029"/>
          </a:xfrm>
        </p:spPr>
        <p:txBody>
          <a:bodyPr>
            <a:normAutofit fontScale="77500" lnSpcReduction="20000"/>
          </a:bodyPr>
          <a:lstStyle/>
          <a:p>
            <a:r>
              <a:rPr lang="fr-FR" dirty="0"/>
              <a:t>C</a:t>
            </a:r>
            <a:r>
              <a:rPr lang="fr-FR" dirty="0" smtClean="0"/>
              <a:t>ompartiment médial: 25 genoux;  latéral : 4 genou;  </a:t>
            </a:r>
            <a:r>
              <a:rPr lang="fr-FR" dirty="0"/>
              <a:t>les 2 </a:t>
            </a:r>
            <a:r>
              <a:rPr lang="fr-FR" dirty="0" smtClean="0"/>
              <a:t>compartiments: 1 genou. </a:t>
            </a:r>
          </a:p>
          <a:p>
            <a:r>
              <a:rPr lang="fr-FR" dirty="0" smtClean="0"/>
              <a:t>Siège </a:t>
            </a:r>
            <a:r>
              <a:rPr lang="fr-FR" dirty="0"/>
              <a:t>du </a:t>
            </a:r>
            <a:r>
              <a:rPr lang="fr-FR" dirty="0" err="1"/>
              <a:t>défect</a:t>
            </a:r>
            <a:r>
              <a:rPr lang="fr-FR" dirty="0"/>
              <a:t> </a:t>
            </a:r>
            <a:r>
              <a:rPr lang="fr-FR" dirty="0" smtClean="0"/>
              <a:t>: zone </a:t>
            </a:r>
            <a:r>
              <a:rPr lang="fr-FR" dirty="0"/>
              <a:t>distale </a:t>
            </a:r>
            <a:r>
              <a:rPr lang="fr-FR" dirty="0" smtClean="0"/>
              <a:t>condylienne ; moitié </a:t>
            </a:r>
            <a:r>
              <a:rPr lang="fr-FR" dirty="0"/>
              <a:t>postérieure du plateau </a:t>
            </a:r>
            <a:r>
              <a:rPr lang="fr-FR" dirty="0" smtClean="0"/>
              <a:t>tibiale.</a:t>
            </a:r>
          </a:p>
          <a:p>
            <a:r>
              <a:rPr lang="fr-FR" dirty="0" err="1"/>
              <a:t>C</a:t>
            </a:r>
            <a:r>
              <a:rPr lang="fr-FR" dirty="0" err="1" smtClean="0"/>
              <a:t>hondropathie</a:t>
            </a:r>
            <a:r>
              <a:rPr lang="fr-FR" dirty="0" smtClean="0"/>
              <a:t> </a:t>
            </a:r>
            <a:r>
              <a:rPr lang="fr-FR" dirty="0" err="1"/>
              <a:t>trochléo</a:t>
            </a:r>
            <a:r>
              <a:rPr lang="fr-FR" dirty="0"/>
              <a:t>-rotulienne de grade 3 ou 4 </a:t>
            </a:r>
            <a:r>
              <a:rPr lang="fr-FR" dirty="0" smtClean="0"/>
              <a:t> présente </a:t>
            </a:r>
            <a:r>
              <a:rPr lang="fr-FR" dirty="0"/>
              <a:t>et </a:t>
            </a:r>
            <a:r>
              <a:rPr lang="fr-FR" dirty="0" smtClean="0"/>
              <a:t>traitée: 29 genoux. </a:t>
            </a:r>
          </a:p>
          <a:p>
            <a:r>
              <a:rPr lang="fr-FR" dirty="0"/>
              <a:t>S</a:t>
            </a:r>
            <a:r>
              <a:rPr lang="fr-FR" dirty="0" smtClean="0"/>
              <a:t>urface </a:t>
            </a:r>
            <a:r>
              <a:rPr lang="fr-FR" dirty="0"/>
              <a:t>moyenne des </a:t>
            </a:r>
            <a:r>
              <a:rPr lang="fr-FR" dirty="0" err="1" smtClean="0"/>
              <a:t>défects</a:t>
            </a:r>
            <a:r>
              <a:rPr lang="fr-FR" dirty="0" smtClean="0"/>
              <a:t>:       11,3 cm</a:t>
            </a:r>
            <a:r>
              <a:rPr lang="fr-FR" baseline="30000" dirty="0" smtClean="0"/>
              <a:t>2</a:t>
            </a:r>
            <a:r>
              <a:rPr lang="fr-FR" dirty="0"/>
              <a:t> </a:t>
            </a:r>
            <a:r>
              <a:rPr lang="fr-FR" dirty="0" smtClean="0"/>
              <a:t>(6,5 </a:t>
            </a:r>
            <a:r>
              <a:rPr lang="fr-FR" dirty="0"/>
              <a:t>à </a:t>
            </a:r>
            <a:r>
              <a:rPr lang="fr-FR" dirty="0" smtClean="0"/>
              <a:t>18 cm</a:t>
            </a:r>
            <a:r>
              <a:rPr lang="fr-FR" baseline="30000" dirty="0" smtClean="0"/>
              <a:t>2 </a:t>
            </a:r>
            <a:r>
              <a:rPr lang="fr-FR" dirty="0" smtClean="0"/>
              <a:t>)</a:t>
            </a:r>
          </a:p>
          <a:p>
            <a:r>
              <a:rPr lang="fr-FR" dirty="0" err="1" smtClean="0"/>
              <a:t>Kiss</a:t>
            </a:r>
            <a:r>
              <a:rPr lang="fr-FR" dirty="0" smtClean="0"/>
              <a:t> </a:t>
            </a:r>
            <a:r>
              <a:rPr lang="fr-FR" dirty="0" err="1" smtClean="0"/>
              <a:t>lesions</a:t>
            </a:r>
            <a:r>
              <a:rPr lang="fr-FR" dirty="0" smtClean="0"/>
              <a:t>: 27 genoux (90 %)</a:t>
            </a:r>
          </a:p>
          <a:p>
            <a:r>
              <a:rPr lang="fr-FR" dirty="0" smtClean="0"/>
              <a:t> Arthrose : 28 cas; ONA : 1 cas; </a:t>
            </a:r>
            <a:r>
              <a:rPr lang="fr-FR" dirty="0" err="1"/>
              <a:t>O</a:t>
            </a:r>
            <a:r>
              <a:rPr lang="fr-FR" dirty="0" err="1" smtClean="0"/>
              <a:t>stéochondrite</a:t>
            </a:r>
            <a:r>
              <a:rPr lang="fr-FR" dirty="0" smtClean="0"/>
              <a:t> </a:t>
            </a:r>
            <a:r>
              <a:rPr lang="fr-FR" dirty="0" err="1" smtClean="0"/>
              <a:t>disséquante</a:t>
            </a:r>
            <a:r>
              <a:rPr lang="fr-FR" dirty="0" smtClean="0"/>
              <a:t>: 1cas</a:t>
            </a:r>
            <a:endParaRPr lang="fr-FR" dirty="0"/>
          </a:p>
        </p:txBody>
      </p:sp>
      <p:pic>
        <p:nvPicPr>
          <p:cNvPr id="7" name="Espace réservé du contenu 6" descr="ch1_video_02thumbnail.bmp"/>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196080" y="3567496"/>
            <a:ext cx="3017520" cy="2721543"/>
          </a:xfrm>
        </p:spPr>
      </p:pic>
      <p:pic>
        <p:nvPicPr>
          <p:cNvPr id="5" name="Espace réservé du contenu 4" descr="ch1_video_05thumbnail.bmp"/>
          <p:cNvPicPr>
            <a:picLocks noChangeAspect="1"/>
          </p:cNvPicPr>
          <p:nvPr/>
        </p:nvPicPr>
        <p:blipFill>
          <a:blip r:embed="rId3" cstate="screen">
            <a:extLst>
              <a:ext uri="{28A0092B-C50C-407E-A947-70E740481C1C}">
                <a14:useLocalDpi xmlns:a14="http://schemas.microsoft.com/office/drawing/2010/main"/>
              </a:ext>
            </a:extLst>
          </a:blip>
          <a:srcRect t="-15238" b="-15238"/>
          <a:stretch>
            <a:fillRect/>
          </a:stretch>
        </p:blipFill>
        <p:spPr>
          <a:xfrm>
            <a:off x="4392291" y="1157856"/>
            <a:ext cx="2440131" cy="2547032"/>
          </a:xfrm>
          <a:prstGeom prst="rect">
            <a:avLst/>
          </a:prstGeom>
        </p:spPr>
      </p:pic>
      <p:pic>
        <p:nvPicPr>
          <p:cNvPr id="6" name="Image 5" descr="ch1_video_07thumbnail.bmp"/>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5407" y="1443002"/>
            <a:ext cx="2220254" cy="2128984"/>
          </a:xfrm>
          <a:prstGeom prst="rect">
            <a:avLst/>
          </a:prstGeom>
        </p:spPr>
      </p:pic>
    </p:spTree>
    <p:extLst>
      <p:ext uri="{BB962C8B-B14F-4D97-AF65-F5344CB8AC3E}">
        <p14:creationId xmlns:p14="http://schemas.microsoft.com/office/powerpoint/2010/main" val="1394023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2" y="10160"/>
            <a:ext cx="7345362" cy="1339850"/>
          </a:xfrm>
        </p:spPr>
        <p:txBody>
          <a:bodyPr>
            <a:normAutofit/>
          </a:bodyPr>
          <a:lstStyle/>
          <a:p>
            <a:r>
              <a:rPr lang="fr-FR" sz="3200" b="1" dirty="0" smtClean="0"/>
              <a:t>CSM et Arthrose Genou</a:t>
            </a:r>
            <a:endParaRPr lang="fr-FR" sz="3200" b="1" dirty="0"/>
          </a:p>
        </p:txBody>
      </p:sp>
      <p:sp>
        <p:nvSpPr>
          <p:cNvPr id="3" name="Espace réservé du contenu 2"/>
          <p:cNvSpPr>
            <a:spLocks noGrp="1"/>
          </p:cNvSpPr>
          <p:nvPr>
            <p:ph idx="1"/>
          </p:nvPr>
        </p:nvSpPr>
        <p:spPr>
          <a:xfrm>
            <a:off x="505517" y="1032210"/>
            <a:ext cx="8211567" cy="4718349"/>
          </a:xfrm>
        </p:spPr>
        <p:txBody>
          <a:bodyPr/>
          <a:lstStyle/>
          <a:p>
            <a:r>
              <a:rPr lang="fr-FR" dirty="0" smtClean="0"/>
              <a:t>Les </a:t>
            </a:r>
            <a:r>
              <a:rPr lang="fr-FR" dirty="0"/>
              <a:t>maladies ostéo-</a:t>
            </a:r>
            <a:r>
              <a:rPr lang="fr-FR" dirty="0" smtClean="0"/>
              <a:t>musculaires : 1</a:t>
            </a:r>
            <a:r>
              <a:rPr lang="fr-FR" baseline="30000" dirty="0" smtClean="0"/>
              <a:t>er</a:t>
            </a:r>
            <a:r>
              <a:rPr lang="fr-FR" dirty="0" smtClean="0"/>
              <a:t> groupe </a:t>
            </a:r>
            <a:r>
              <a:rPr lang="fr-FR" dirty="0"/>
              <a:t>des maladies </a:t>
            </a:r>
            <a:r>
              <a:rPr lang="fr-FR" dirty="0" smtClean="0"/>
              <a:t>chroniques; 1</a:t>
            </a:r>
            <a:r>
              <a:rPr lang="fr-FR" baseline="30000" dirty="0" smtClean="0"/>
              <a:t>ère</a:t>
            </a:r>
            <a:r>
              <a:rPr lang="fr-FR" dirty="0" smtClean="0"/>
              <a:t> cause d'invalidité </a:t>
            </a:r>
          </a:p>
          <a:p>
            <a:r>
              <a:rPr lang="fr-FR" dirty="0" err="1" smtClean="0"/>
              <a:t>Défects</a:t>
            </a:r>
            <a:r>
              <a:rPr lang="fr-FR" dirty="0" smtClean="0"/>
              <a:t> du cartilage (lésion dénudée à taille limitée) : ne peuvent se régénérer seuls : doivent </a:t>
            </a:r>
            <a:r>
              <a:rPr lang="fr-FR" dirty="0"/>
              <a:t>êtres </a:t>
            </a:r>
            <a:r>
              <a:rPr lang="fr-FR" dirty="0" smtClean="0"/>
              <a:t>réparés : éviter </a:t>
            </a:r>
            <a:r>
              <a:rPr lang="fr-FR" dirty="0"/>
              <a:t>la dégénérescence et </a:t>
            </a:r>
            <a:r>
              <a:rPr lang="fr-FR" dirty="0" smtClean="0"/>
              <a:t>la progression vers l’arthrose terminale :</a:t>
            </a:r>
          </a:p>
          <a:p>
            <a:r>
              <a:rPr lang="fr-FR" dirty="0"/>
              <a:t>I</a:t>
            </a:r>
            <a:r>
              <a:rPr lang="fr-FR" dirty="0" smtClean="0"/>
              <a:t>mpact </a:t>
            </a:r>
            <a:r>
              <a:rPr lang="fr-FR" dirty="0"/>
              <a:t>social et économique </a:t>
            </a:r>
            <a:r>
              <a:rPr lang="fr-FR" dirty="0" smtClean="0"/>
              <a:t>++</a:t>
            </a:r>
          </a:p>
        </p:txBody>
      </p:sp>
    </p:spTree>
    <p:extLst>
      <p:ext uri="{BB962C8B-B14F-4D97-AF65-F5344CB8AC3E}">
        <p14:creationId xmlns:p14="http://schemas.microsoft.com/office/powerpoint/2010/main" val="11303680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a:t>
            </a:r>
            <a:r>
              <a:rPr lang="fr-FR" sz="3200" b="1" dirty="0" smtClean="0"/>
              <a:t>CSM</a:t>
            </a:r>
            <a:br>
              <a:rPr lang="fr-FR" sz="3200" b="1" dirty="0" smtClean="0"/>
            </a:br>
            <a:r>
              <a:rPr lang="fr-FR" sz="3200" b="1" dirty="0" smtClean="0"/>
              <a:t>Pathologies associées</a:t>
            </a:r>
            <a:endParaRPr lang="fr-FR" sz="3200" dirty="0"/>
          </a:p>
        </p:txBody>
      </p:sp>
      <p:sp>
        <p:nvSpPr>
          <p:cNvPr id="3" name="Espace réservé du contenu 2"/>
          <p:cNvSpPr>
            <a:spLocks noGrp="1"/>
          </p:cNvSpPr>
          <p:nvPr>
            <p:ph sz="half" idx="1"/>
          </p:nvPr>
        </p:nvSpPr>
        <p:spPr>
          <a:xfrm>
            <a:off x="246594" y="1346371"/>
            <a:ext cx="4884206" cy="5089819"/>
          </a:xfrm>
        </p:spPr>
        <p:txBody>
          <a:bodyPr>
            <a:normAutofit fontScale="70000" lnSpcReduction="20000"/>
          </a:bodyPr>
          <a:lstStyle/>
          <a:p>
            <a:pPr marL="0" indent="0">
              <a:buNone/>
            </a:pPr>
            <a:endParaRPr lang="fr-FR" dirty="0" smtClean="0"/>
          </a:p>
          <a:p>
            <a:r>
              <a:rPr lang="fr-FR" dirty="0" err="1" smtClean="0"/>
              <a:t>Malalignement</a:t>
            </a:r>
            <a:r>
              <a:rPr lang="fr-FR" dirty="0" smtClean="0"/>
              <a:t>  varus &gt; </a:t>
            </a:r>
            <a:r>
              <a:rPr lang="fr-FR" dirty="0"/>
              <a:t>7° </a:t>
            </a:r>
            <a:r>
              <a:rPr lang="fr-FR" dirty="0" smtClean="0"/>
              <a:t>: 7 </a:t>
            </a:r>
            <a:r>
              <a:rPr lang="fr-FR" dirty="0"/>
              <a:t>cas </a:t>
            </a:r>
            <a:r>
              <a:rPr lang="fr-FR" dirty="0" smtClean="0"/>
              <a:t>(23,3 </a:t>
            </a:r>
            <a:r>
              <a:rPr lang="fr-FR" dirty="0"/>
              <a:t>%</a:t>
            </a:r>
            <a:r>
              <a:rPr lang="fr-FR" dirty="0" smtClean="0"/>
              <a:t>)</a:t>
            </a:r>
            <a:r>
              <a:rPr lang="fr-FR" dirty="0"/>
              <a:t> </a:t>
            </a:r>
            <a:r>
              <a:rPr lang="fr-FR" dirty="0" smtClean="0"/>
              <a:t>: ostéotomie 6 cas (20 %) (âge &lt; 60ans)</a:t>
            </a:r>
          </a:p>
          <a:p>
            <a:r>
              <a:rPr lang="fr-FR" dirty="0" err="1" smtClean="0"/>
              <a:t>Chondropathie</a:t>
            </a:r>
            <a:r>
              <a:rPr lang="fr-FR" dirty="0" smtClean="0"/>
              <a:t> rotulienne grade 3 ou 4 :  29 cas /30</a:t>
            </a:r>
            <a:endParaRPr lang="fr-FR" dirty="0"/>
          </a:p>
          <a:p>
            <a:r>
              <a:rPr lang="fr-FR" dirty="0" smtClean="0"/>
              <a:t> </a:t>
            </a:r>
            <a:r>
              <a:rPr lang="fr-FR" dirty="0"/>
              <a:t>L</a:t>
            </a:r>
            <a:r>
              <a:rPr lang="fr-FR" dirty="0" smtClean="0"/>
              <a:t>ésions </a:t>
            </a:r>
            <a:r>
              <a:rPr lang="fr-FR" dirty="0"/>
              <a:t>méniscales, synovite chronique </a:t>
            </a:r>
            <a:r>
              <a:rPr lang="fr-FR" dirty="0" smtClean="0"/>
              <a:t> </a:t>
            </a:r>
          </a:p>
          <a:p>
            <a:r>
              <a:rPr lang="fr-FR" dirty="0" smtClean="0"/>
              <a:t>Corps </a:t>
            </a:r>
            <a:r>
              <a:rPr lang="fr-FR" dirty="0"/>
              <a:t>étrangers ostéo-cartilagineux </a:t>
            </a:r>
            <a:r>
              <a:rPr lang="fr-FR" dirty="0" smtClean="0"/>
              <a:t>2 </a:t>
            </a:r>
            <a:r>
              <a:rPr lang="fr-FR" dirty="0"/>
              <a:t>cas </a:t>
            </a:r>
            <a:r>
              <a:rPr lang="fr-FR" dirty="0" smtClean="0"/>
              <a:t>(6,6 </a:t>
            </a:r>
            <a:r>
              <a:rPr lang="fr-FR" dirty="0"/>
              <a:t>%) </a:t>
            </a:r>
            <a:endParaRPr lang="fr-FR" dirty="0" smtClean="0"/>
          </a:p>
          <a:p>
            <a:r>
              <a:rPr lang="fr-FR" dirty="0" smtClean="0"/>
              <a:t>Raideur (-10°+90°) : 1 cas; </a:t>
            </a:r>
            <a:r>
              <a:rPr lang="fr-FR" dirty="0" err="1" smtClean="0"/>
              <a:t>flessum</a:t>
            </a:r>
            <a:r>
              <a:rPr lang="fr-FR" dirty="0" smtClean="0"/>
              <a:t> 10° : 2 cas</a:t>
            </a:r>
          </a:p>
          <a:p>
            <a:r>
              <a:rPr lang="fr-FR" dirty="0" smtClean="0"/>
              <a:t>Antécédents : 21 </a:t>
            </a:r>
            <a:r>
              <a:rPr lang="fr-FR" dirty="0"/>
              <a:t>patients </a:t>
            </a:r>
            <a:r>
              <a:rPr lang="fr-FR" dirty="0" smtClean="0"/>
              <a:t>(70 %) </a:t>
            </a:r>
            <a:r>
              <a:rPr lang="fr-FR" dirty="0"/>
              <a:t> </a:t>
            </a:r>
            <a:r>
              <a:rPr lang="fr-FR" dirty="0" smtClean="0"/>
              <a:t>                   </a:t>
            </a:r>
            <a:r>
              <a:rPr lang="fr-FR" dirty="0"/>
              <a:t>5</a:t>
            </a:r>
            <a:r>
              <a:rPr lang="fr-FR" dirty="0" smtClean="0"/>
              <a:t> (16,6 </a:t>
            </a:r>
            <a:r>
              <a:rPr lang="fr-FR" dirty="0"/>
              <a:t>%</a:t>
            </a:r>
            <a:r>
              <a:rPr lang="fr-FR" dirty="0" smtClean="0"/>
              <a:t>) reconstructions LCA (dont 2 avec ostéotomie)</a:t>
            </a:r>
            <a:r>
              <a:rPr lang="fr-FR" dirty="0"/>
              <a:t>; 3 (10 %) ostéotomie;                                       </a:t>
            </a:r>
            <a:r>
              <a:rPr lang="fr-FR" dirty="0" smtClean="0"/>
              <a:t>21 </a:t>
            </a:r>
            <a:r>
              <a:rPr lang="fr-FR" dirty="0"/>
              <a:t>patients </a:t>
            </a:r>
            <a:r>
              <a:rPr lang="fr-FR" dirty="0" smtClean="0"/>
              <a:t>(70 </a:t>
            </a:r>
            <a:r>
              <a:rPr lang="fr-FR" dirty="0"/>
              <a:t>%</a:t>
            </a:r>
            <a:r>
              <a:rPr lang="fr-FR" dirty="0" smtClean="0"/>
              <a:t>): arthroscopie + méniscectomie partielle                               </a:t>
            </a:r>
          </a:p>
          <a:p>
            <a:r>
              <a:rPr lang="fr-FR" dirty="0" smtClean="0"/>
              <a:t>Tous : traitements </a:t>
            </a:r>
            <a:r>
              <a:rPr lang="fr-FR" dirty="0"/>
              <a:t>médicaux : </a:t>
            </a:r>
            <a:r>
              <a:rPr lang="fr-FR" dirty="0" smtClean="0"/>
              <a:t>AINS,  Acide </a:t>
            </a:r>
            <a:r>
              <a:rPr lang="fr-FR" dirty="0" err="1"/>
              <a:t>H</a:t>
            </a:r>
            <a:r>
              <a:rPr lang="fr-FR" dirty="0" err="1" smtClean="0"/>
              <a:t>yaluronique</a:t>
            </a:r>
            <a:r>
              <a:rPr lang="fr-FR" dirty="0"/>
              <a:t>. </a:t>
            </a:r>
          </a:p>
        </p:txBody>
      </p:sp>
      <p:pic>
        <p:nvPicPr>
          <p:cNvPr id="7" name="Espace réservé du contenu 6" descr="ch1_video_01thumbnail.bmp"/>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l="9857" r="9857"/>
          <a:stretch/>
        </p:blipFill>
        <p:spPr>
          <a:xfrm>
            <a:off x="5286706" y="3783183"/>
            <a:ext cx="2402195" cy="2692083"/>
          </a:xfrm>
        </p:spPr>
      </p:pic>
      <p:pic>
        <p:nvPicPr>
          <p:cNvPr id="8" name="Image 7" descr="Macintosh HD:Users:michelassor:Activ Travaux en cours:Cell souches Article Presse:Photos RX Irm Cell:Renauld Photos:Renauldpreop.jpg"/>
          <p:cNvPicPr/>
          <p:nvPr/>
        </p:nvPicPr>
        <p:blipFill rotWithShape="1">
          <a:blip r:embed="rId3" cstate="screen">
            <a:extLst>
              <a:ext uri="{28A0092B-C50C-407E-A947-70E740481C1C}">
                <a14:useLocalDpi xmlns:a14="http://schemas.microsoft.com/office/drawing/2010/main"/>
              </a:ext>
            </a:extLst>
          </a:blip>
          <a:srcRect/>
          <a:stretch/>
        </p:blipFill>
        <p:spPr bwMode="auto">
          <a:xfrm>
            <a:off x="5270981" y="1321141"/>
            <a:ext cx="1830705" cy="2407580"/>
          </a:xfrm>
          <a:prstGeom prst="rect">
            <a:avLst/>
          </a:prstGeom>
          <a:noFill/>
          <a:ln>
            <a:noFill/>
          </a:ln>
          <a:extLst>
            <a:ext uri="{53640926-AAD7-44d8-BBD7-CCE9431645EC}">
              <a14:shadowObscured xmlns:a14="http://schemas.microsoft.com/office/drawing/2010/main"/>
            </a:ext>
          </a:extLst>
        </p:spPr>
      </p:pic>
      <p:pic>
        <p:nvPicPr>
          <p:cNvPr id="9" name="Image 8" descr="Macintosh HD:Users:michelassor:Activ Travaux en cours:Cell souches Article Presse:Photos RX Irm Cell:Renauld Photos:Renauld postop.jpg"/>
          <p:cNvPicPr/>
          <p:nvPr/>
        </p:nvPicPr>
        <p:blipFill rotWithShape="1">
          <a:blip r:embed="rId4" cstate="screen">
            <a:extLst>
              <a:ext uri="{28A0092B-C50C-407E-A947-70E740481C1C}">
                <a14:useLocalDpi xmlns:a14="http://schemas.microsoft.com/office/drawing/2010/main"/>
              </a:ext>
            </a:extLst>
          </a:blip>
          <a:srcRect/>
          <a:stretch/>
        </p:blipFill>
        <p:spPr bwMode="auto">
          <a:xfrm>
            <a:off x="7131685" y="1239861"/>
            <a:ext cx="1723390" cy="2536190"/>
          </a:xfrm>
          <a:prstGeom prst="rect">
            <a:avLst/>
          </a:prstGeom>
          <a:noFill/>
          <a:ln>
            <a:noFill/>
          </a:ln>
          <a:extLst>
            <a:ext uri="{53640926-AAD7-44d8-BBD7-CCE9431645EC}">
              <a14:shadowObscured xmlns:a14="http://schemas.microsoft.com/office/drawing/2010/main"/>
            </a:ext>
          </a:extLst>
        </p:spPr>
      </p:pic>
      <p:sp>
        <p:nvSpPr>
          <p:cNvPr id="10" name="ZoneTexte 9"/>
          <p:cNvSpPr txBox="1"/>
          <p:nvPr/>
        </p:nvSpPr>
        <p:spPr>
          <a:xfrm>
            <a:off x="5353513" y="5906306"/>
            <a:ext cx="2480867" cy="338554"/>
          </a:xfrm>
          <a:prstGeom prst="rect">
            <a:avLst/>
          </a:prstGeom>
          <a:noFill/>
        </p:spPr>
        <p:txBody>
          <a:bodyPr wrap="none" rtlCol="0">
            <a:spAutoFit/>
          </a:bodyPr>
          <a:lstStyle/>
          <a:p>
            <a:r>
              <a:rPr lang="fr-FR" sz="1600" dirty="0" err="1" smtClean="0">
                <a:solidFill>
                  <a:schemeClr val="bg1"/>
                </a:solidFill>
              </a:rPr>
              <a:t>Défect</a:t>
            </a:r>
            <a:r>
              <a:rPr lang="fr-FR" sz="1600" dirty="0" smtClean="0">
                <a:solidFill>
                  <a:schemeClr val="bg1"/>
                </a:solidFill>
              </a:rPr>
              <a:t> </a:t>
            </a:r>
            <a:r>
              <a:rPr lang="fr-FR" sz="1600" dirty="0" err="1" smtClean="0">
                <a:solidFill>
                  <a:schemeClr val="bg1"/>
                </a:solidFill>
              </a:rPr>
              <a:t>chondral</a:t>
            </a:r>
            <a:r>
              <a:rPr lang="fr-FR" sz="1600" dirty="0" smtClean="0">
                <a:solidFill>
                  <a:schemeClr val="bg1"/>
                </a:solidFill>
              </a:rPr>
              <a:t> 4 trochlée</a:t>
            </a:r>
            <a:endParaRPr lang="fr-FR" sz="1600" dirty="0">
              <a:solidFill>
                <a:schemeClr val="bg1"/>
              </a:solidFill>
            </a:endParaRPr>
          </a:p>
        </p:txBody>
      </p:sp>
    </p:spTree>
    <p:extLst>
      <p:ext uri="{BB962C8B-B14F-4D97-AF65-F5344CB8AC3E}">
        <p14:creationId xmlns:p14="http://schemas.microsoft.com/office/powerpoint/2010/main" val="23135377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441422"/>
            <a:ext cx="7345362" cy="1339850"/>
          </a:xfrm>
        </p:spPr>
        <p:txBody>
          <a:bodyPr>
            <a:normAutofit/>
          </a:bodyPr>
          <a:lstStyle/>
          <a:p>
            <a:r>
              <a:rPr lang="fr-FR" sz="3200" b="1" dirty="0"/>
              <a:t>Arthrose Genou et </a:t>
            </a:r>
            <a:r>
              <a:rPr lang="fr-FR" sz="3200" b="1" dirty="0" smtClean="0"/>
              <a:t>CSM</a:t>
            </a:r>
            <a:br>
              <a:rPr lang="fr-FR" sz="3200" b="1" dirty="0" smtClean="0"/>
            </a:br>
            <a:r>
              <a:rPr lang="fr-FR" sz="3200" b="1" dirty="0" smtClean="0"/>
              <a:t>Choix du </a:t>
            </a:r>
            <a:r>
              <a:rPr lang="fr-FR" sz="3200" b="1" dirty="0" err="1" smtClean="0"/>
              <a:t>Scaffold</a:t>
            </a:r>
            <a:endParaRPr lang="fr-FR" sz="3200" dirty="0"/>
          </a:p>
        </p:txBody>
      </p:sp>
      <p:sp>
        <p:nvSpPr>
          <p:cNvPr id="3" name="Espace réservé du contenu 2"/>
          <p:cNvSpPr>
            <a:spLocks noGrp="1"/>
          </p:cNvSpPr>
          <p:nvPr>
            <p:ph sz="half" idx="1"/>
          </p:nvPr>
        </p:nvSpPr>
        <p:spPr>
          <a:xfrm>
            <a:off x="246594" y="1504022"/>
            <a:ext cx="4219677" cy="4660358"/>
          </a:xfrm>
        </p:spPr>
        <p:txBody>
          <a:bodyPr>
            <a:normAutofit fontScale="70000" lnSpcReduction="20000"/>
          </a:bodyPr>
          <a:lstStyle/>
          <a:p>
            <a:pPr>
              <a:spcBef>
                <a:spcPts val="800"/>
              </a:spcBef>
            </a:pPr>
            <a:endParaRPr lang="fr-FR" dirty="0" smtClean="0"/>
          </a:p>
          <a:p>
            <a:pPr>
              <a:spcBef>
                <a:spcPts val="800"/>
              </a:spcBef>
            </a:pPr>
            <a:r>
              <a:rPr lang="fr-FR" dirty="0" smtClean="0"/>
              <a:t>Procédure d’implantation de CSM: </a:t>
            </a:r>
            <a:r>
              <a:rPr lang="fr-FR" dirty="0" smtClean="0">
                <a:latin typeface="Wingdings"/>
                <a:ea typeface="Wingdings"/>
                <a:cs typeface="Wingdings"/>
                <a:sym typeface="Wingdings"/>
              </a:rPr>
              <a:t></a:t>
            </a:r>
            <a:r>
              <a:rPr lang="fr-FR" dirty="0" smtClean="0"/>
              <a:t>par </a:t>
            </a:r>
            <a:r>
              <a:rPr lang="fr-FR" dirty="0"/>
              <a:t>voie </a:t>
            </a:r>
            <a:r>
              <a:rPr lang="fr-FR" dirty="0" err="1" smtClean="0"/>
              <a:t>arthroscopique</a:t>
            </a:r>
            <a:r>
              <a:rPr lang="fr-FR" dirty="0" smtClean="0"/>
              <a:t>: mobilité articulaire, appui </a:t>
            </a:r>
            <a:r>
              <a:rPr lang="fr-FR" dirty="0"/>
              <a:t>post-opératoire </a:t>
            </a:r>
            <a:r>
              <a:rPr lang="fr-FR" dirty="0" smtClean="0"/>
              <a:t>rapide</a:t>
            </a:r>
          </a:p>
          <a:p>
            <a:pPr>
              <a:spcBef>
                <a:spcPts val="800"/>
              </a:spcBef>
            </a:pPr>
            <a:r>
              <a:rPr lang="fr-FR" dirty="0" smtClean="0"/>
              <a:t>Voie chirurgicale </a:t>
            </a:r>
            <a:r>
              <a:rPr lang="fr-FR" dirty="0" smtClean="0">
                <a:latin typeface="Wingdings"/>
                <a:ea typeface="Wingdings"/>
                <a:cs typeface="Wingdings"/>
                <a:sym typeface="Wingdings"/>
              </a:rPr>
              <a:t></a:t>
            </a:r>
            <a:r>
              <a:rPr lang="fr-FR" dirty="0" smtClean="0"/>
              <a:t> écartée</a:t>
            </a:r>
            <a:r>
              <a:rPr lang="fr-FR" dirty="0"/>
              <a:t>:</a:t>
            </a:r>
            <a:r>
              <a:rPr lang="fr-FR" dirty="0" smtClean="0"/>
              <a:t>  morbidité, fréquence </a:t>
            </a:r>
            <a:r>
              <a:rPr lang="fr-FR" dirty="0"/>
              <a:t>des adhérences et </a:t>
            </a:r>
            <a:r>
              <a:rPr lang="fr-FR" dirty="0" smtClean="0"/>
              <a:t>raideur articulaire</a:t>
            </a:r>
          </a:p>
          <a:p>
            <a:pPr>
              <a:spcBef>
                <a:spcPts val="800"/>
              </a:spcBef>
            </a:pPr>
            <a:r>
              <a:rPr lang="fr-FR" dirty="0" smtClean="0"/>
              <a:t>Choix </a:t>
            </a:r>
            <a:r>
              <a:rPr lang="fr-FR" dirty="0"/>
              <a:t>du </a:t>
            </a:r>
            <a:r>
              <a:rPr lang="fr-FR" dirty="0" err="1"/>
              <a:t>scaffold</a:t>
            </a:r>
            <a:r>
              <a:rPr lang="fr-FR" dirty="0"/>
              <a:t> devant fixer et transporter le matériel cellulaire </a:t>
            </a:r>
            <a:r>
              <a:rPr lang="fr-FR" dirty="0" smtClean="0"/>
              <a:t>: </a:t>
            </a:r>
            <a:r>
              <a:rPr lang="fr-FR" b="1" dirty="0" err="1" smtClean="0"/>
              <a:t>scaffold</a:t>
            </a:r>
            <a:r>
              <a:rPr lang="fr-FR" b="1" dirty="0" smtClean="0"/>
              <a:t> </a:t>
            </a:r>
            <a:r>
              <a:rPr lang="fr-FR" b="1" dirty="0"/>
              <a:t>de </a:t>
            </a:r>
            <a:r>
              <a:rPr lang="fr-FR" b="1" dirty="0" smtClean="0"/>
              <a:t>collagène</a:t>
            </a:r>
            <a:r>
              <a:rPr lang="fr-FR" dirty="0" smtClean="0"/>
              <a:t>, </a:t>
            </a:r>
            <a:r>
              <a:rPr lang="fr-FR" dirty="0"/>
              <a:t>“boulette“ </a:t>
            </a:r>
            <a:r>
              <a:rPr lang="fr-FR" dirty="0" smtClean="0"/>
              <a:t>cellulaire pâteuse </a:t>
            </a:r>
            <a:r>
              <a:rPr lang="fr-FR" dirty="0"/>
              <a:t>plaquée contre les </a:t>
            </a:r>
            <a:r>
              <a:rPr lang="fr-FR" dirty="0" err="1" smtClean="0"/>
              <a:t>défects</a:t>
            </a:r>
            <a:r>
              <a:rPr lang="fr-FR" dirty="0" smtClean="0"/>
              <a:t> </a:t>
            </a:r>
          </a:p>
          <a:p>
            <a:pPr>
              <a:spcBef>
                <a:spcPts val="800"/>
              </a:spcBef>
            </a:pPr>
            <a:r>
              <a:rPr lang="fr-FR" dirty="0" smtClean="0"/>
              <a:t>Les </a:t>
            </a:r>
            <a:r>
              <a:rPr lang="fr-FR" dirty="0"/>
              <a:t>recherches se poursuivent dans le sens de gels </a:t>
            </a:r>
            <a:r>
              <a:rPr lang="fr-FR" dirty="0" smtClean="0"/>
              <a:t>durcissant</a:t>
            </a:r>
            <a:endParaRPr lang="fr-FR" dirty="0"/>
          </a:p>
        </p:txBody>
      </p:sp>
      <p:sp>
        <p:nvSpPr>
          <p:cNvPr id="4" name="Espace réservé du contenu 3"/>
          <p:cNvSpPr>
            <a:spLocks noGrp="1"/>
          </p:cNvSpPr>
          <p:nvPr>
            <p:ph sz="half" idx="2"/>
          </p:nvPr>
        </p:nvSpPr>
        <p:spPr>
          <a:xfrm>
            <a:off x="4648198" y="2147888"/>
            <a:ext cx="4105875" cy="3927475"/>
          </a:xfrm>
        </p:spPr>
        <p:txBody>
          <a:bodyPr>
            <a:normAutofit fontScale="70000" lnSpcReduction="20000"/>
          </a:bodyPr>
          <a:lstStyle/>
          <a:p>
            <a:endParaRPr lang="fr-FR" dirty="0"/>
          </a:p>
        </p:txBody>
      </p:sp>
      <p:pic>
        <p:nvPicPr>
          <p:cNvPr id="6" name="Image 5"/>
          <p:cNvPicPr/>
          <p:nvPr/>
        </p:nvPicPr>
        <p:blipFill rotWithShape="1">
          <a:blip r:embed="rId2" cstate="screen">
            <a:extLst>
              <a:ext uri="{28A0092B-C50C-407E-A947-70E740481C1C}">
                <a14:useLocalDpi xmlns:a14="http://schemas.microsoft.com/office/drawing/2010/main"/>
              </a:ext>
            </a:extLst>
          </a:blip>
          <a:srcRect/>
          <a:stretch/>
        </p:blipFill>
        <p:spPr bwMode="auto">
          <a:xfrm>
            <a:off x="4749861" y="1781272"/>
            <a:ext cx="3917912" cy="41243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26734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b="1" dirty="0" smtClean="0"/>
              <a:t/>
            </a:r>
            <a:br>
              <a:rPr lang="fr-FR" sz="3200" b="1" dirty="0" smtClean="0"/>
            </a:br>
            <a:r>
              <a:rPr lang="fr-FR" sz="3200" b="1" dirty="0" smtClean="0"/>
              <a:t>Arthrose Genou </a:t>
            </a:r>
            <a:r>
              <a:rPr lang="fr-FR" sz="3200" b="1" dirty="0"/>
              <a:t>et </a:t>
            </a:r>
            <a:r>
              <a:rPr lang="fr-FR" sz="3200" b="1" dirty="0" smtClean="0"/>
              <a:t>CSM</a:t>
            </a:r>
            <a:br>
              <a:rPr lang="fr-FR" sz="3200" b="1" dirty="0" smtClean="0"/>
            </a:br>
            <a:r>
              <a:rPr lang="fr-FR" sz="3200" b="1" dirty="0"/>
              <a:t>T</a:t>
            </a:r>
            <a:r>
              <a:rPr lang="fr-FR" sz="3200" b="1" dirty="0" smtClean="0"/>
              <a:t>echnique Opératoire (1)</a:t>
            </a:r>
            <a:r>
              <a:rPr lang="fr-FR" sz="3200" b="1" dirty="0"/>
              <a:t/>
            </a:r>
            <a:br>
              <a:rPr lang="fr-FR" sz="3200" b="1" dirty="0"/>
            </a:br>
            <a:endParaRPr lang="fr-FR" sz="3200" dirty="0"/>
          </a:p>
        </p:txBody>
      </p:sp>
      <p:sp>
        <p:nvSpPr>
          <p:cNvPr id="3" name="Espace réservé du contenu 2"/>
          <p:cNvSpPr>
            <a:spLocks noGrp="1"/>
          </p:cNvSpPr>
          <p:nvPr>
            <p:ph sz="half" idx="1"/>
          </p:nvPr>
        </p:nvSpPr>
        <p:spPr>
          <a:xfrm>
            <a:off x="271253" y="1676742"/>
            <a:ext cx="4195018" cy="4660358"/>
          </a:xfrm>
        </p:spPr>
        <p:txBody>
          <a:bodyPr>
            <a:normAutofit fontScale="70000" lnSpcReduction="20000"/>
          </a:bodyPr>
          <a:lstStyle/>
          <a:p>
            <a:pPr>
              <a:spcBef>
                <a:spcPts val="800"/>
              </a:spcBef>
            </a:pPr>
            <a:r>
              <a:rPr lang="fr-FR" dirty="0" smtClean="0"/>
              <a:t>Procédure en 1 temps</a:t>
            </a:r>
          </a:p>
          <a:p>
            <a:pPr>
              <a:spcBef>
                <a:spcPts val="800"/>
              </a:spcBef>
            </a:pPr>
            <a:r>
              <a:rPr lang="fr-FR" dirty="0" smtClean="0"/>
              <a:t>Protocole séparateur cellulaire </a:t>
            </a:r>
            <a:r>
              <a:rPr lang="fr-FR" dirty="0" err="1"/>
              <a:t>Harvest</a:t>
            </a:r>
            <a:r>
              <a:rPr lang="fr-FR" dirty="0"/>
              <a:t> </a:t>
            </a:r>
            <a:r>
              <a:rPr lang="fr-FR" dirty="0" smtClean="0"/>
              <a:t>BMAC</a:t>
            </a:r>
            <a:r>
              <a:rPr lang="fr-FR" dirty="0"/>
              <a:t>, </a:t>
            </a:r>
            <a:r>
              <a:rPr lang="fr-FR" dirty="0" smtClean="0"/>
              <a:t>Plymouth</a:t>
            </a:r>
            <a:r>
              <a:rPr lang="fr-FR" dirty="0"/>
              <a:t>, </a:t>
            </a:r>
            <a:r>
              <a:rPr lang="fr-FR" dirty="0" smtClean="0"/>
              <a:t>MA</a:t>
            </a:r>
          </a:p>
          <a:p>
            <a:pPr>
              <a:spcBef>
                <a:spcPts val="800"/>
              </a:spcBef>
            </a:pPr>
            <a:r>
              <a:rPr lang="fr-FR" dirty="0" smtClean="0"/>
              <a:t>60 </a:t>
            </a:r>
            <a:r>
              <a:rPr lang="fr-FR" dirty="0"/>
              <a:t>ml de moelle </a:t>
            </a:r>
            <a:r>
              <a:rPr lang="fr-FR" dirty="0" smtClean="0"/>
              <a:t>osseuse aspirées  (crête </a:t>
            </a:r>
            <a:r>
              <a:rPr lang="fr-FR" dirty="0"/>
              <a:t>iliaque </a:t>
            </a:r>
            <a:r>
              <a:rPr lang="fr-FR" dirty="0" err="1" smtClean="0"/>
              <a:t>ps</a:t>
            </a:r>
            <a:r>
              <a:rPr lang="fr-FR" dirty="0" smtClean="0"/>
              <a:t>), concentrées, obtention de </a:t>
            </a:r>
            <a:r>
              <a:rPr lang="fr-FR" dirty="0"/>
              <a:t>10 cc de </a:t>
            </a:r>
            <a:r>
              <a:rPr lang="fr-FR" dirty="0" smtClean="0"/>
              <a:t>CSM en 15 mn</a:t>
            </a:r>
          </a:p>
          <a:p>
            <a:pPr>
              <a:spcBef>
                <a:spcPts val="800"/>
              </a:spcBef>
            </a:pPr>
            <a:r>
              <a:rPr lang="fr-FR" dirty="0" smtClean="0"/>
              <a:t>Arthroscopie pendant la phase de centrifugation avec </a:t>
            </a:r>
            <a:r>
              <a:rPr lang="fr-FR" dirty="0" err="1" smtClean="0"/>
              <a:t>shaver</a:t>
            </a:r>
            <a:r>
              <a:rPr lang="fr-FR" dirty="0" smtClean="0"/>
              <a:t> (4-5mm) et mini-moteur</a:t>
            </a:r>
          </a:p>
          <a:p>
            <a:pPr>
              <a:spcBef>
                <a:spcPts val="800"/>
              </a:spcBef>
            </a:pPr>
            <a:r>
              <a:rPr lang="fr-FR" dirty="0" smtClean="0"/>
              <a:t>débridement polissage cartilage, ménisques; synovectomie; </a:t>
            </a:r>
            <a:r>
              <a:rPr lang="fr-FR" dirty="0" err="1" smtClean="0"/>
              <a:t>lateral</a:t>
            </a:r>
            <a:r>
              <a:rPr lang="fr-FR" dirty="0" smtClean="0"/>
              <a:t> release rotule; </a:t>
            </a:r>
            <a:r>
              <a:rPr lang="fr-FR" dirty="0" err="1" smtClean="0"/>
              <a:t>microperforations</a:t>
            </a:r>
            <a:r>
              <a:rPr lang="fr-FR" dirty="0" smtClean="0"/>
              <a:t> multiples et rapprochées et forages des </a:t>
            </a:r>
            <a:r>
              <a:rPr lang="fr-FR" dirty="0" err="1" smtClean="0"/>
              <a:t>défects</a:t>
            </a:r>
            <a:r>
              <a:rPr lang="fr-FR" dirty="0" smtClean="0"/>
              <a:t> cartilage</a:t>
            </a:r>
            <a:endParaRPr lang="fr-FR" dirty="0"/>
          </a:p>
        </p:txBody>
      </p:sp>
      <p:pic>
        <p:nvPicPr>
          <p:cNvPr id="5" name="Image 4" descr="Macintosh HD:Users:michelassor:Desktop:Separateur Harvest.jpg"/>
          <p:cNvPicPr/>
          <p:nvPr/>
        </p:nvPicPr>
        <p:blipFill rotWithShape="1">
          <a:blip r:embed="rId2" cstate="screen">
            <a:extLst>
              <a:ext uri="{28A0092B-C50C-407E-A947-70E740481C1C}">
                <a14:useLocalDpi xmlns:a14="http://schemas.microsoft.com/office/drawing/2010/main"/>
              </a:ext>
            </a:extLst>
          </a:blip>
          <a:srcRect/>
          <a:stretch/>
        </p:blipFill>
        <p:spPr bwMode="auto">
          <a:xfrm>
            <a:off x="5116827" y="1467149"/>
            <a:ext cx="1454902" cy="2131485"/>
          </a:xfrm>
          <a:prstGeom prst="rect">
            <a:avLst/>
          </a:prstGeom>
          <a:noFill/>
          <a:ln>
            <a:noFill/>
          </a:ln>
          <a:extLst>
            <a:ext uri="{53640926-AAD7-44d8-BBD7-CCE9431645EC}">
              <a14:shadowObscured xmlns:a14="http://schemas.microsoft.com/office/drawing/2010/main"/>
            </a:ext>
          </a:extLst>
        </p:spPr>
      </p:pic>
      <p:pic>
        <p:nvPicPr>
          <p:cNvPr id="6" name="Image 5" descr="Macintosh HD:Users:michelassor:Activ Travaux en cours:Prélev Moelle.jpg"/>
          <p:cNvPicPr/>
          <p:nvPr/>
        </p:nvPicPr>
        <p:blipFill rotWithShape="1">
          <a:blip r:embed="rId3" cstate="screen">
            <a:extLst>
              <a:ext uri="{28A0092B-C50C-407E-A947-70E740481C1C}">
                <a14:useLocalDpi xmlns:a14="http://schemas.microsoft.com/office/drawing/2010/main"/>
              </a:ext>
            </a:extLst>
          </a:blip>
          <a:srcRect/>
          <a:stretch/>
        </p:blipFill>
        <p:spPr bwMode="auto">
          <a:xfrm>
            <a:off x="6791978" y="1467149"/>
            <a:ext cx="1532255" cy="2131485"/>
          </a:xfrm>
          <a:prstGeom prst="rect">
            <a:avLst/>
          </a:prstGeom>
          <a:noFill/>
          <a:ln>
            <a:noFill/>
          </a:ln>
          <a:extLst>
            <a:ext uri="{53640926-AAD7-44d8-BBD7-CCE9431645EC}">
              <a14:shadowObscured xmlns:a14="http://schemas.microsoft.com/office/drawing/2010/main"/>
            </a:ext>
          </a:extLst>
        </p:spPr>
      </p:pic>
      <p:pic>
        <p:nvPicPr>
          <p:cNvPr id="9" name="Libération rotule 2.wmv">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9091" y="3728787"/>
            <a:ext cx="3005773" cy="225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1233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332883"/>
            <a:ext cx="7345362" cy="1060293"/>
          </a:xfrm>
        </p:spPr>
        <p:txBody>
          <a:bodyPr>
            <a:normAutofit fontScale="90000"/>
          </a:bodyPr>
          <a:lstStyle/>
          <a:p>
            <a:r>
              <a:rPr lang="fr-FR" sz="3200" b="1" dirty="0"/>
              <a:t>Arthrose Genou et CSM</a:t>
            </a:r>
            <a:br>
              <a:rPr lang="fr-FR" sz="3200" b="1" dirty="0"/>
            </a:br>
            <a:r>
              <a:rPr lang="fr-FR" sz="3200" b="1" dirty="0"/>
              <a:t>Technique Opératoire </a:t>
            </a:r>
            <a:r>
              <a:rPr lang="fr-FR" sz="3200" b="1" dirty="0" smtClean="0"/>
              <a:t>(2)</a:t>
            </a:r>
            <a:r>
              <a:rPr lang="fr-FR" sz="3200" b="1" dirty="0"/>
              <a:t/>
            </a:r>
            <a:br>
              <a:rPr lang="fr-FR" sz="3200" b="1" dirty="0"/>
            </a:br>
            <a:endParaRPr lang="fr-FR" sz="3200" dirty="0"/>
          </a:p>
        </p:txBody>
      </p:sp>
      <p:pic>
        <p:nvPicPr>
          <p:cNvPr id="10" name="Image 9" descr="ch1_image_20.jpeg"/>
          <p:cNvPicPr>
            <a:picLocks noChangeAspect="1"/>
          </p:cNvPicPr>
          <p:nvPr/>
        </p:nvPicPr>
        <p:blipFill rotWithShape="1">
          <a:blip r:embed="rId2" cstate="screen">
            <a:extLst>
              <a:ext uri="{28A0092B-C50C-407E-A947-70E740481C1C}">
                <a14:useLocalDpi xmlns:a14="http://schemas.microsoft.com/office/drawing/2010/main"/>
              </a:ext>
            </a:extLst>
          </a:blip>
          <a:srcRect t="-11295" b="-11295"/>
          <a:stretch/>
        </p:blipFill>
        <p:spPr>
          <a:xfrm>
            <a:off x="4967002" y="1068741"/>
            <a:ext cx="2132471" cy="2490456"/>
          </a:xfrm>
          <a:prstGeom prst="rect">
            <a:avLst/>
          </a:prstGeom>
        </p:spPr>
      </p:pic>
      <p:pic>
        <p:nvPicPr>
          <p:cNvPr id="11" name="Image 10" descr="ch1_image_18.jpeg"/>
          <p:cNvPicPr>
            <a:picLocks noChangeAspect="1"/>
          </p:cNvPicPr>
          <p:nvPr/>
        </p:nvPicPr>
        <p:blipFill rotWithShape="1">
          <a:blip r:embed="rId3" cstate="screen">
            <a:extLst>
              <a:ext uri="{28A0092B-C50C-407E-A947-70E740481C1C}">
                <a14:useLocalDpi xmlns:a14="http://schemas.microsoft.com/office/drawing/2010/main"/>
              </a:ext>
            </a:extLst>
          </a:blip>
          <a:srcRect t="-11219" b="-11219"/>
          <a:stretch/>
        </p:blipFill>
        <p:spPr>
          <a:xfrm>
            <a:off x="2199744" y="1068741"/>
            <a:ext cx="2022067" cy="2407219"/>
          </a:xfrm>
          <a:prstGeom prst="rect">
            <a:avLst/>
          </a:prstGeom>
        </p:spPr>
      </p:pic>
      <p:pic>
        <p:nvPicPr>
          <p:cNvPr id="12" name="Image 11" descr="ch1_image_25.bmp"/>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89233" y="3465800"/>
            <a:ext cx="2730400" cy="2482787"/>
          </a:xfrm>
          <a:prstGeom prst="rect">
            <a:avLst/>
          </a:prstGeom>
        </p:spPr>
      </p:pic>
      <p:pic>
        <p:nvPicPr>
          <p:cNvPr id="13" name="Image 12" descr="ch1_image_26.bmp"/>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7001" y="3475960"/>
            <a:ext cx="2708349" cy="2482787"/>
          </a:xfrm>
          <a:prstGeom prst="rect">
            <a:avLst/>
          </a:prstGeom>
        </p:spPr>
      </p:pic>
    </p:spTree>
    <p:extLst>
      <p:ext uri="{BB962C8B-B14F-4D97-AF65-F5344CB8AC3E}">
        <p14:creationId xmlns:p14="http://schemas.microsoft.com/office/powerpoint/2010/main" val="16726718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200" b="1" dirty="0" smtClean="0"/>
              <a:t/>
            </a:r>
            <a:br>
              <a:rPr lang="fr-FR" sz="3200" b="1" dirty="0" smtClean="0"/>
            </a:br>
            <a:r>
              <a:rPr lang="fr-FR" sz="3600" b="1" dirty="0" smtClean="0"/>
              <a:t>Arthrose </a:t>
            </a:r>
            <a:r>
              <a:rPr lang="fr-FR" sz="3600" b="1" dirty="0"/>
              <a:t>Genou et </a:t>
            </a:r>
            <a:r>
              <a:rPr lang="fr-FR" sz="3600" b="1" dirty="0" smtClean="0"/>
              <a:t>CSM</a:t>
            </a:r>
            <a:br>
              <a:rPr lang="fr-FR" sz="3600" b="1" dirty="0" smtClean="0"/>
            </a:br>
            <a:r>
              <a:rPr lang="fr-FR" sz="3600" b="1" dirty="0" smtClean="0"/>
              <a:t>Technique </a:t>
            </a:r>
            <a:r>
              <a:rPr lang="fr-FR" sz="3600" b="1" dirty="0"/>
              <a:t>Opératoire </a:t>
            </a:r>
            <a:r>
              <a:rPr lang="fr-FR" sz="3600" b="1" dirty="0" smtClean="0"/>
              <a:t>(3)</a:t>
            </a:r>
            <a:r>
              <a:rPr lang="fr-FR" sz="3600" b="1" dirty="0"/>
              <a:t/>
            </a:r>
            <a:br>
              <a:rPr lang="fr-FR" sz="3600" b="1" dirty="0"/>
            </a:br>
            <a:endParaRPr lang="fr-FR" sz="3600" dirty="0"/>
          </a:p>
        </p:txBody>
      </p:sp>
      <p:sp>
        <p:nvSpPr>
          <p:cNvPr id="3" name="Espace réservé du contenu 2"/>
          <p:cNvSpPr>
            <a:spLocks noGrp="1"/>
          </p:cNvSpPr>
          <p:nvPr>
            <p:ph sz="half" idx="1"/>
          </p:nvPr>
        </p:nvSpPr>
        <p:spPr>
          <a:xfrm>
            <a:off x="345231" y="1287008"/>
            <a:ext cx="3834531" cy="4894609"/>
          </a:xfrm>
        </p:spPr>
        <p:txBody>
          <a:bodyPr>
            <a:normAutofit fontScale="70000" lnSpcReduction="20000"/>
          </a:bodyPr>
          <a:lstStyle/>
          <a:p>
            <a:pPr>
              <a:spcBef>
                <a:spcPts val="800"/>
              </a:spcBef>
            </a:pPr>
            <a:r>
              <a:rPr lang="fr-FR" dirty="0" smtClean="0"/>
              <a:t>Préparation du composite cellulaire </a:t>
            </a:r>
            <a:r>
              <a:rPr lang="fr-FR" dirty="0" err="1" smtClean="0"/>
              <a:t>CSM+BMP+Collagène</a:t>
            </a:r>
            <a:endParaRPr lang="fr-FR" dirty="0"/>
          </a:p>
          <a:p>
            <a:pPr>
              <a:spcBef>
                <a:spcPts val="800"/>
              </a:spcBef>
            </a:pPr>
            <a:r>
              <a:rPr lang="fr-FR" dirty="0" smtClean="0"/>
              <a:t>Incubation 5-10 minutes</a:t>
            </a:r>
          </a:p>
          <a:p>
            <a:pPr>
              <a:spcBef>
                <a:spcPts val="800"/>
              </a:spcBef>
            </a:pPr>
            <a:r>
              <a:rPr lang="fr-FR" dirty="0" smtClean="0"/>
              <a:t>Fibrine (3 cas)</a:t>
            </a:r>
          </a:p>
          <a:p>
            <a:pPr>
              <a:spcBef>
                <a:spcPts val="800"/>
              </a:spcBef>
            </a:pPr>
            <a:r>
              <a:rPr lang="fr-FR" dirty="0" smtClean="0"/>
              <a:t>Mise en place pâte cellulaire dans canule 5cc, puis implantation de la pâte contre le </a:t>
            </a:r>
            <a:r>
              <a:rPr lang="fr-FR" dirty="0" err="1" smtClean="0"/>
              <a:t>défect</a:t>
            </a:r>
            <a:r>
              <a:rPr lang="fr-FR" dirty="0" smtClean="0"/>
              <a:t> et la </a:t>
            </a:r>
            <a:r>
              <a:rPr lang="fr-FR" dirty="0" err="1" smtClean="0"/>
              <a:t>fémoro</a:t>
            </a:r>
            <a:r>
              <a:rPr lang="fr-FR" dirty="0" smtClean="0"/>
              <a:t>-tibiale</a:t>
            </a:r>
          </a:p>
          <a:p>
            <a:pPr>
              <a:spcBef>
                <a:spcPts val="800"/>
              </a:spcBef>
            </a:pPr>
            <a:r>
              <a:rPr lang="fr-FR" dirty="0" smtClean="0"/>
              <a:t>Pas de </a:t>
            </a:r>
            <a:r>
              <a:rPr lang="fr-FR" dirty="0" err="1" smtClean="0"/>
              <a:t>draînage</a:t>
            </a:r>
            <a:endParaRPr lang="fr-FR" dirty="0" smtClean="0"/>
          </a:p>
          <a:p>
            <a:pPr>
              <a:spcBef>
                <a:spcPts val="800"/>
              </a:spcBef>
            </a:pPr>
            <a:r>
              <a:rPr lang="fr-FR" dirty="0" smtClean="0"/>
              <a:t>Mobilité libre, appui protégé 2 semaines</a:t>
            </a:r>
          </a:p>
          <a:p>
            <a:pPr>
              <a:spcBef>
                <a:spcPts val="800"/>
              </a:spcBef>
            </a:pPr>
            <a:r>
              <a:rPr lang="fr-FR" dirty="0" smtClean="0"/>
              <a:t>Arthroscopie de contrôle et biopsies à 7 et 9 mois post-op (pour adhérences rotuliennes)</a:t>
            </a:r>
          </a:p>
          <a:p>
            <a:pPr>
              <a:spcBef>
                <a:spcPts val="800"/>
              </a:spcBef>
            </a:pPr>
            <a:r>
              <a:rPr lang="fr-FR" dirty="0" smtClean="0"/>
              <a:t>Analyse statistiques: </a:t>
            </a:r>
            <a:r>
              <a:rPr lang="fr-FR" dirty="0" err="1"/>
              <a:t>S</a:t>
            </a:r>
            <a:r>
              <a:rPr lang="fr-FR" dirty="0" err="1" smtClean="0"/>
              <a:t>tudent</a:t>
            </a:r>
            <a:r>
              <a:rPr lang="fr-FR" dirty="0" smtClean="0"/>
              <a:t> </a:t>
            </a:r>
            <a:r>
              <a:rPr lang="fr-FR" dirty="0" err="1" smtClean="0"/>
              <a:t>t</a:t>
            </a:r>
            <a:r>
              <a:rPr lang="fr-FR" dirty="0" smtClean="0"/>
              <a:t> test</a:t>
            </a:r>
          </a:p>
          <a:p>
            <a:pPr>
              <a:spcBef>
                <a:spcPts val="800"/>
              </a:spcBef>
            </a:pPr>
            <a:endParaRPr lang="fr-FR" dirty="0" smtClean="0"/>
          </a:p>
          <a:p>
            <a:endParaRPr lang="fr-FR" dirty="0"/>
          </a:p>
        </p:txBody>
      </p:sp>
      <p:pic>
        <p:nvPicPr>
          <p:cNvPr id="6" name="Microperf defect Mercier 2.wmv">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9762" y="2131378"/>
            <a:ext cx="4887912"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9343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113" y="244158"/>
            <a:ext cx="7345362" cy="1173676"/>
          </a:xfrm>
        </p:spPr>
        <p:txBody>
          <a:bodyPr>
            <a:normAutofit fontScale="90000"/>
          </a:bodyPr>
          <a:lstStyle/>
          <a:p>
            <a:r>
              <a:rPr lang="fr-FR" sz="3200" b="1" dirty="0" smtClean="0"/>
              <a:t/>
            </a:r>
            <a:br>
              <a:rPr lang="fr-FR" sz="3200" b="1" dirty="0" smtClean="0"/>
            </a:br>
            <a:r>
              <a:rPr lang="fr-FR" sz="3200" b="1" dirty="0" smtClean="0"/>
              <a:t>Arthrose </a:t>
            </a:r>
            <a:r>
              <a:rPr lang="fr-FR" sz="3200" b="1" dirty="0"/>
              <a:t>Genou et CSM</a:t>
            </a:r>
            <a:br>
              <a:rPr lang="fr-FR" sz="3200" b="1" dirty="0"/>
            </a:br>
            <a:r>
              <a:rPr lang="fr-FR" sz="3200" b="1" dirty="0"/>
              <a:t>Technique Opératoire </a:t>
            </a:r>
            <a:r>
              <a:rPr lang="fr-FR" sz="3200" b="1" dirty="0" smtClean="0"/>
              <a:t>(4)</a:t>
            </a:r>
            <a:r>
              <a:rPr lang="fr-FR" sz="3200" b="1" dirty="0"/>
              <a:t/>
            </a:r>
            <a:br>
              <a:rPr lang="fr-FR" sz="3200" b="1" dirty="0"/>
            </a:br>
            <a:endParaRPr lang="fr-FR" sz="3200" dirty="0"/>
          </a:p>
        </p:txBody>
      </p:sp>
      <p:pic>
        <p:nvPicPr>
          <p:cNvPr id="4" name="defect plus miroperf 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38338" y="1800225"/>
            <a:ext cx="5243512" cy="3932238"/>
          </a:xfrm>
        </p:spPr>
      </p:pic>
    </p:spTree>
    <p:extLst>
      <p:ext uri="{BB962C8B-B14F-4D97-AF65-F5344CB8AC3E}">
        <p14:creationId xmlns:p14="http://schemas.microsoft.com/office/powerpoint/2010/main" val="28927217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a:t>
            </a:r>
            <a:r>
              <a:rPr lang="fr-FR" sz="3200" b="1" dirty="0" smtClean="0"/>
              <a:t>CSM</a:t>
            </a:r>
            <a:br>
              <a:rPr lang="fr-FR" sz="3200" b="1" dirty="0" smtClean="0"/>
            </a:br>
            <a:r>
              <a:rPr lang="fr-FR" sz="3200" b="1" dirty="0" smtClean="0"/>
              <a:t>Résultats (1): favorables à 12-18 mois</a:t>
            </a:r>
            <a:endParaRPr lang="fr-FR" sz="3200" dirty="0"/>
          </a:p>
        </p:txBody>
      </p:sp>
      <p:sp>
        <p:nvSpPr>
          <p:cNvPr id="3" name="Espace réservé du contenu 2"/>
          <p:cNvSpPr>
            <a:spLocks noGrp="1"/>
          </p:cNvSpPr>
          <p:nvPr>
            <p:ph sz="half" idx="1"/>
          </p:nvPr>
        </p:nvSpPr>
        <p:spPr>
          <a:xfrm>
            <a:off x="308242" y="1430310"/>
            <a:ext cx="4558398" cy="4813328"/>
          </a:xfrm>
        </p:spPr>
        <p:txBody>
          <a:bodyPr>
            <a:noAutofit/>
          </a:bodyPr>
          <a:lstStyle/>
          <a:p>
            <a:pPr>
              <a:spcBef>
                <a:spcPts val="800"/>
              </a:spcBef>
            </a:pPr>
            <a:r>
              <a:rPr lang="fr-FR" sz="2000" dirty="0" smtClean="0"/>
              <a:t>Préopératoire : Scores IKS moyens </a:t>
            </a:r>
            <a:r>
              <a:rPr lang="fr-FR" sz="2000" dirty="0" err="1" smtClean="0"/>
              <a:t>Cli</a:t>
            </a:r>
            <a:r>
              <a:rPr lang="fr-FR" sz="2000" dirty="0" smtClean="0"/>
              <a:t> / </a:t>
            </a:r>
            <a:r>
              <a:rPr lang="fr-FR" sz="2000" dirty="0" err="1" smtClean="0"/>
              <a:t>Fonct</a:t>
            </a:r>
            <a:r>
              <a:rPr lang="fr-FR" sz="2000" dirty="0" smtClean="0"/>
              <a:t> :  55,03 pts </a:t>
            </a:r>
            <a:r>
              <a:rPr lang="fr-FR" sz="2000" dirty="0"/>
              <a:t>(</a:t>
            </a:r>
            <a:r>
              <a:rPr lang="fr-FR" sz="2000" dirty="0" smtClean="0"/>
              <a:t>38-75) </a:t>
            </a:r>
            <a:r>
              <a:rPr lang="fr-FR" sz="2000" dirty="0"/>
              <a:t>et </a:t>
            </a:r>
            <a:r>
              <a:rPr lang="fr-FR" sz="2000" dirty="0" smtClean="0"/>
              <a:t>59,03 pts (15-77) ; Score </a:t>
            </a:r>
            <a:r>
              <a:rPr lang="fr-FR" sz="2000" dirty="0"/>
              <a:t>moyen </a:t>
            </a:r>
            <a:r>
              <a:rPr lang="fr-FR" sz="2000" dirty="0" smtClean="0"/>
              <a:t>KOOS : 49,4 </a:t>
            </a:r>
            <a:r>
              <a:rPr lang="fr-FR" sz="2000" dirty="0"/>
              <a:t>points (</a:t>
            </a:r>
            <a:r>
              <a:rPr lang="fr-FR" sz="2000" dirty="0" smtClean="0"/>
              <a:t>37-67,3) </a:t>
            </a:r>
          </a:p>
          <a:p>
            <a:pPr>
              <a:spcBef>
                <a:spcPts val="800"/>
              </a:spcBef>
            </a:pPr>
            <a:r>
              <a:rPr lang="fr-FR" sz="2000" dirty="0"/>
              <a:t>P</a:t>
            </a:r>
            <a:r>
              <a:rPr lang="fr-FR" sz="2000" dirty="0" smtClean="0"/>
              <a:t>ost</a:t>
            </a:r>
            <a:r>
              <a:rPr lang="fr-FR" sz="2000" dirty="0"/>
              <a:t>-</a:t>
            </a:r>
            <a:r>
              <a:rPr lang="fr-FR" sz="2000" dirty="0" smtClean="0"/>
              <a:t>opératoire</a:t>
            </a:r>
            <a:r>
              <a:rPr lang="fr-FR" sz="2000" dirty="0"/>
              <a:t> </a:t>
            </a:r>
            <a:r>
              <a:rPr lang="fr-FR" sz="2000" dirty="0" smtClean="0"/>
              <a:t>: Bons résultats 27 cas, 90 </a:t>
            </a:r>
            <a:r>
              <a:rPr lang="fr-FR" sz="2000" dirty="0"/>
              <a:t>% </a:t>
            </a:r>
            <a:r>
              <a:rPr lang="fr-FR" sz="2000" dirty="0" smtClean="0"/>
              <a:t>: Scores moyens:                        IKS </a:t>
            </a:r>
            <a:r>
              <a:rPr lang="fr-FR" sz="2000" dirty="0" err="1" smtClean="0"/>
              <a:t>Cli</a:t>
            </a:r>
            <a:r>
              <a:rPr lang="fr-FR" sz="2000" dirty="0" smtClean="0"/>
              <a:t> /</a:t>
            </a:r>
            <a:r>
              <a:rPr lang="fr-FR" sz="2000" dirty="0" err="1"/>
              <a:t>Fonct</a:t>
            </a:r>
            <a:r>
              <a:rPr lang="fr-FR" sz="2000" dirty="0"/>
              <a:t> </a:t>
            </a:r>
            <a:r>
              <a:rPr lang="fr-FR" sz="2000" dirty="0" smtClean="0"/>
              <a:t>: 93,25 pts (85 </a:t>
            </a:r>
            <a:r>
              <a:rPr lang="fr-FR" sz="2000" dirty="0"/>
              <a:t>à </a:t>
            </a:r>
            <a:r>
              <a:rPr lang="fr-FR" sz="2000" dirty="0" smtClean="0"/>
              <a:t>100) et 94,62 pts (82-100) ;  KOOS: 90,85 pts (72- 100)</a:t>
            </a:r>
          </a:p>
          <a:p>
            <a:pPr>
              <a:spcBef>
                <a:spcPts val="800"/>
              </a:spcBef>
            </a:pPr>
            <a:r>
              <a:rPr lang="fr-FR" sz="2000" dirty="0"/>
              <a:t>Amélioration significative  </a:t>
            </a:r>
            <a:r>
              <a:rPr lang="fr-FR" sz="2000" dirty="0" smtClean="0"/>
              <a:t> </a:t>
            </a:r>
            <a:r>
              <a:rPr lang="fr-FR" sz="2000" dirty="0"/>
              <a:t>p&lt; </a:t>
            </a:r>
            <a:r>
              <a:rPr lang="fr-FR" sz="2000" dirty="0" smtClean="0"/>
              <a:t>0,02</a:t>
            </a:r>
            <a:endParaRPr lang="fr-FR" sz="2000" dirty="0"/>
          </a:p>
          <a:p>
            <a:pPr>
              <a:spcBef>
                <a:spcPts val="800"/>
              </a:spcBef>
            </a:pPr>
            <a:r>
              <a:rPr lang="fr-FR" sz="2000" dirty="0"/>
              <a:t>SAV : amélioration significative:  6 à 9 pré-op </a:t>
            </a:r>
            <a:r>
              <a:rPr lang="fr-FR" sz="2000" dirty="0">
                <a:latin typeface="Wingdings"/>
                <a:ea typeface="Wingdings"/>
                <a:cs typeface="Wingdings"/>
                <a:sym typeface="Wingdings"/>
              </a:rPr>
              <a:t></a:t>
            </a:r>
            <a:r>
              <a:rPr lang="fr-FR" sz="2000" dirty="0">
                <a:sym typeface="Wingdings"/>
              </a:rPr>
              <a:t> </a:t>
            </a:r>
            <a:r>
              <a:rPr lang="fr-FR" sz="2000" dirty="0"/>
              <a:t>0 à 3 post-op dès le 4è mois, régression/disparition</a:t>
            </a:r>
          </a:p>
          <a:p>
            <a:pPr>
              <a:spcBef>
                <a:spcPts val="800"/>
              </a:spcBef>
            </a:pPr>
            <a:endParaRPr lang="fr-FR" sz="2400" dirty="0" smtClean="0"/>
          </a:p>
          <a:p>
            <a:pPr>
              <a:spcBef>
                <a:spcPts val="800"/>
              </a:spcBef>
            </a:pPr>
            <a:endParaRPr lang="fr-FR" dirty="0"/>
          </a:p>
        </p:txBody>
      </p:sp>
      <p:sp>
        <p:nvSpPr>
          <p:cNvPr id="4" name="Espace réservé du contenu 3"/>
          <p:cNvSpPr>
            <a:spLocks noGrp="1"/>
          </p:cNvSpPr>
          <p:nvPr>
            <p:ph sz="half" idx="2"/>
          </p:nvPr>
        </p:nvSpPr>
        <p:spPr>
          <a:xfrm>
            <a:off x="4973318" y="2147888"/>
            <a:ext cx="4105875" cy="3927475"/>
          </a:xfrm>
        </p:spPr>
        <p:txBody>
          <a:bodyPr>
            <a:normAutofit/>
          </a:bodyPr>
          <a:lstStyle/>
          <a:p>
            <a:pPr>
              <a:spcBef>
                <a:spcPts val="800"/>
              </a:spcBef>
            </a:pPr>
            <a:endParaRPr lang="fr-FR" dirty="0" smtClean="0"/>
          </a:p>
          <a:p>
            <a:pPr>
              <a:spcBef>
                <a:spcPts val="800"/>
              </a:spcBef>
            </a:pPr>
            <a:r>
              <a:rPr lang="fr-FR" sz="2400" dirty="0" smtClean="0"/>
              <a:t> 3 résultats avec améliorations insuffisantes: erreurs critères inclusion: &gt; âge limite (72) et arthrose étendue: 2 cas, raideur grave ancienne 1 cas</a:t>
            </a:r>
            <a:endParaRPr lang="fr-FR" sz="2400" dirty="0"/>
          </a:p>
          <a:p>
            <a:endParaRPr lang="fr-FR" dirty="0"/>
          </a:p>
          <a:p>
            <a:endParaRPr lang="fr-FR" sz="2400" dirty="0"/>
          </a:p>
        </p:txBody>
      </p:sp>
    </p:spTree>
    <p:extLst>
      <p:ext uri="{BB962C8B-B14F-4D97-AF65-F5344CB8AC3E}">
        <p14:creationId xmlns:p14="http://schemas.microsoft.com/office/powerpoint/2010/main" val="18068123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CSM</a:t>
            </a:r>
            <a:br>
              <a:rPr lang="fr-FR" sz="3200" b="1" dirty="0"/>
            </a:br>
            <a:r>
              <a:rPr lang="fr-FR" sz="3200" b="1" dirty="0"/>
              <a:t>Résultats </a:t>
            </a:r>
            <a:r>
              <a:rPr lang="fr-FR" sz="3200" b="1" dirty="0" smtClean="0"/>
              <a:t>(2)</a:t>
            </a:r>
            <a:endParaRPr lang="fr-FR" sz="3200" dirty="0"/>
          </a:p>
        </p:txBody>
      </p:sp>
      <p:sp>
        <p:nvSpPr>
          <p:cNvPr id="3" name="Espace réservé du contenu 2"/>
          <p:cNvSpPr>
            <a:spLocks noGrp="1"/>
          </p:cNvSpPr>
          <p:nvPr>
            <p:ph sz="half" idx="1"/>
          </p:nvPr>
        </p:nvSpPr>
        <p:spPr>
          <a:xfrm>
            <a:off x="345232" y="1689072"/>
            <a:ext cx="4121040" cy="4623370"/>
          </a:xfrm>
        </p:spPr>
        <p:txBody>
          <a:bodyPr>
            <a:normAutofit/>
          </a:bodyPr>
          <a:lstStyle/>
          <a:p>
            <a:pPr marL="0" indent="0">
              <a:buNone/>
            </a:pPr>
            <a:r>
              <a:rPr lang="fr-FR" dirty="0"/>
              <a:t> </a:t>
            </a:r>
          </a:p>
          <a:p>
            <a:r>
              <a:rPr lang="fr-FR" sz="2800" b="1" dirty="0" smtClean="0"/>
              <a:t>Reproductibilité </a:t>
            </a:r>
            <a:r>
              <a:rPr lang="fr-FR" sz="2800" b="1" dirty="0"/>
              <a:t>de </a:t>
            </a:r>
            <a:r>
              <a:rPr lang="fr-FR" sz="2800" b="1" dirty="0" smtClean="0"/>
              <a:t>la  préparation cellulaire :                          </a:t>
            </a:r>
            <a:r>
              <a:rPr lang="fr-FR" sz="2800" dirty="0" smtClean="0"/>
              <a:t>sur </a:t>
            </a:r>
            <a:r>
              <a:rPr lang="fr-FR" sz="2800" dirty="0"/>
              <a:t>3</a:t>
            </a:r>
            <a:r>
              <a:rPr lang="fr-FR" sz="2800" dirty="0" smtClean="0"/>
              <a:t> patients: numération </a:t>
            </a:r>
            <a:r>
              <a:rPr lang="fr-FR" sz="2800" dirty="0"/>
              <a:t>des cellules </a:t>
            </a:r>
            <a:r>
              <a:rPr lang="fr-FR" sz="2800" dirty="0" smtClean="0"/>
              <a:t>nucléées, </a:t>
            </a:r>
            <a:r>
              <a:rPr lang="fr-FR" sz="2800" dirty="0" err="1" smtClean="0"/>
              <a:t>mononucléées</a:t>
            </a:r>
            <a:r>
              <a:rPr lang="fr-FR" sz="2800" dirty="0" smtClean="0"/>
              <a:t> </a:t>
            </a:r>
            <a:r>
              <a:rPr lang="fr-FR" sz="2800" dirty="0"/>
              <a:t>totales, la viabilité </a:t>
            </a:r>
            <a:r>
              <a:rPr lang="fr-FR" sz="2800" dirty="0" smtClean="0"/>
              <a:t> </a:t>
            </a:r>
          </a:p>
        </p:txBody>
      </p:sp>
      <p:sp>
        <p:nvSpPr>
          <p:cNvPr id="4" name="Espace réservé du contenu 3"/>
          <p:cNvSpPr>
            <a:spLocks noGrp="1"/>
          </p:cNvSpPr>
          <p:nvPr>
            <p:ph sz="half" idx="2"/>
          </p:nvPr>
        </p:nvSpPr>
        <p:spPr>
          <a:xfrm>
            <a:off x="4648199" y="2452688"/>
            <a:ext cx="4072468" cy="3927475"/>
          </a:xfrm>
        </p:spPr>
        <p:txBody>
          <a:bodyPr>
            <a:normAutofit/>
          </a:bodyPr>
          <a:lstStyle/>
          <a:p>
            <a:r>
              <a:rPr lang="fr-FR" sz="2800" dirty="0" smtClean="0"/>
              <a:t> cellules </a:t>
            </a:r>
            <a:r>
              <a:rPr lang="fr-FR" sz="2800" dirty="0"/>
              <a:t>nucléées  et </a:t>
            </a:r>
            <a:r>
              <a:rPr lang="fr-FR" sz="2800" dirty="0" err="1"/>
              <a:t>mononucléées</a:t>
            </a:r>
            <a:r>
              <a:rPr lang="fr-FR" sz="2800" dirty="0"/>
              <a:t> totales : en moyenne de 85 x10</a:t>
            </a:r>
            <a:r>
              <a:rPr lang="fr-FR" sz="2800" baseline="30000" dirty="0"/>
              <a:t>6</a:t>
            </a:r>
            <a:r>
              <a:rPr lang="fr-FR" sz="2800" dirty="0"/>
              <a:t> /ml et 19 x 10</a:t>
            </a:r>
            <a:r>
              <a:rPr lang="fr-FR" sz="2800" baseline="30000" dirty="0"/>
              <a:t>6</a:t>
            </a:r>
            <a:r>
              <a:rPr lang="fr-FR" sz="2800" dirty="0"/>
              <a:t>/ml ;                                       </a:t>
            </a:r>
            <a:endParaRPr lang="fr-FR" sz="2800" dirty="0" smtClean="0"/>
          </a:p>
          <a:p>
            <a:r>
              <a:rPr lang="fr-FR" sz="2800" dirty="0" smtClean="0"/>
              <a:t>tous </a:t>
            </a:r>
            <a:r>
              <a:rPr lang="fr-FR" sz="2800" dirty="0"/>
              <a:t>résultats reproductibles</a:t>
            </a:r>
            <a:r>
              <a:rPr lang="en-GB" sz="2800" dirty="0"/>
              <a:t> </a:t>
            </a:r>
            <a:endParaRPr lang="fr-FR" sz="2800" dirty="0"/>
          </a:p>
          <a:p>
            <a:endParaRPr lang="fr-FR" sz="2800" dirty="0"/>
          </a:p>
        </p:txBody>
      </p:sp>
    </p:spTree>
    <p:extLst>
      <p:ext uri="{BB962C8B-B14F-4D97-AF65-F5344CB8AC3E}">
        <p14:creationId xmlns:p14="http://schemas.microsoft.com/office/powerpoint/2010/main" val="37739936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572" y="244158"/>
            <a:ext cx="8482821" cy="1339850"/>
          </a:xfrm>
        </p:spPr>
        <p:txBody>
          <a:bodyPr>
            <a:normAutofit fontScale="90000"/>
          </a:bodyPr>
          <a:lstStyle/>
          <a:p>
            <a:r>
              <a:rPr lang="fr-FR" sz="3200" b="1" dirty="0" smtClean="0"/>
              <a:t/>
            </a:r>
            <a:br>
              <a:rPr lang="fr-FR" sz="3200" b="1" dirty="0" smtClean="0"/>
            </a:br>
            <a:r>
              <a:rPr lang="fr-FR" sz="3100" b="1" dirty="0" smtClean="0"/>
              <a:t>Arthrose </a:t>
            </a:r>
            <a:r>
              <a:rPr lang="fr-FR" sz="3100" b="1" dirty="0"/>
              <a:t>Genou et </a:t>
            </a:r>
            <a:r>
              <a:rPr lang="fr-FR" sz="3100" b="1" dirty="0" smtClean="0"/>
              <a:t>CSM / Résultats (3)</a:t>
            </a:r>
            <a:r>
              <a:rPr lang="fr-FR" sz="3100" dirty="0"/>
              <a:t> </a:t>
            </a:r>
            <a:r>
              <a:rPr lang="fr-FR" sz="3100" dirty="0" smtClean="0"/>
              <a:t/>
            </a:r>
            <a:br>
              <a:rPr lang="fr-FR" sz="3100" dirty="0" smtClean="0"/>
            </a:br>
            <a:r>
              <a:rPr lang="fr-FR" sz="3100" dirty="0" smtClean="0"/>
              <a:t>Images </a:t>
            </a:r>
            <a:r>
              <a:rPr lang="fr-FR" sz="3100" dirty="0"/>
              <a:t>IRM et </a:t>
            </a:r>
            <a:r>
              <a:rPr lang="fr-FR" sz="3100" dirty="0" err="1"/>
              <a:t>arthro</a:t>
            </a:r>
            <a:r>
              <a:rPr lang="fr-FR" sz="3100" dirty="0"/>
              <a:t>-scanner </a:t>
            </a:r>
            <a:r>
              <a:rPr lang="fr-FR" sz="3100" dirty="0" smtClean="0"/>
              <a:t>à 1 an minimum (1)</a:t>
            </a:r>
            <a:br>
              <a:rPr lang="fr-FR" sz="3100" dirty="0" smtClean="0"/>
            </a:br>
            <a:endParaRPr lang="fr-FR" sz="3100" dirty="0"/>
          </a:p>
        </p:txBody>
      </p:sp>
      <p:sp>
        <p:nvSpPr>
          <p:cNvPr id="3" name="Espace réservé du contenu 2"/>
          <p:cNvSpPr>
            <a:spLocks noGrp="1"/>
          </p:cNvSpPr>
          <p:nvPr>
            <p:ph sz="half" idx="1"/>
          </p:nvPr>
        </p:nvSpPr>
        <p:spPr>
          <a:xfrm>
            <a:off x="209606" y="1689071"/>
            <a:ext cx="4537322" cy="4734331"/>
          </a:xfrm>
        </p:spPr>
        <p:txBody>
          <a:bodyPr>
            <a:noAutofit/>
          </a:bodyPr>
          <a:lstStyle/>
          <a:p>
            <a:pPr>
              <a:spcBef>
                <a:spcPts val="800"/>
              </a:spcBef>
            </a:pPr>
            <a:r>
              <a:rPr lang="fr-FR" sz="1800" dirty="0" smtClean="0"/>
              <a:t>Couverture quasi complète </a:t>
            </a:r>
            <a:r>
              <a:rPr lang="fr-FR" sz="1800" dirty="0"/>
              <a:t>du </a:t>
            </a:r>
            <a:r>
              <a:rPr lang="fr-FR" sz="1800" dirty="0" err="1"/>
              <a:t>défect</a:t>
            </a:r>
            <a:r>
              <a:rPr lang="fr-FR" sz="1800" dirty="0"/>
              <a:t> cartilagineux </a:t>
            </a:r>
            <a:r>
              <a:rPr lang="fr-FR" sz="1800" dirty="0" smtClean="0"/>
              <a:t>trochléen </a:t>
            </a:r>
          </a:p>
          <a:p>
            <a:pPr>
              <a:spcBef>
                <a:spcPts val="800"/>
              </a:spcBef>
            </a:pPr>
            <a:r>
              <a:rPr lang="fr-FR" sz="1800" dirty="0" smtClean="0"/>
              <a:t>Condyle : 24 </a:t>
            </a:r>
            <a:r>
              <a:rPr lang="fr-FR" sz="1800" dirty="0"/>
              <a:t>genoux </a:t>
            </a:r>
            <a:r>
              <a:rPr lang="fr-FR" sz="1800" dirty="0" smtClean="0"/>
              <a:t>(80 </a:t>
            </a:r>
            <a:r>
              <a:rPr lang="fr-FR" sz="1800" dirty="0"/>
              <a:t>%) </a:t>
            </a:r>
            <a:r>
              <a:rPr lang="fr-FR" sz="1800" dirty="0" smtClean="0"/>
              <a:t>: couverture quasi complète </a:t>
            </a:r>
            <a:r>
              <a:rPr lang="fr-FR" sz="1800" dirty="0" err="1" smtClean="0"/>
              <a:t>défect</a:t>
            </a:r>
            <a:r>
              <a:rPr lang="fr-FR" sz="1800" dirty="0" smtClean="0"/>
              <a:t> </a:t>
            </a:r>
            <a:r>
              <a:rPr lang="fr-FR" sz="1800" dirty="0" err="1" smtClean="0"/>
              <a:t>chondral</a:t>
            </a:r>
            <a:r>
              <a:rPr lang="fr-FR" sz="1800" dirty="0" smtClean="0"/>
              <a:t> ;  </a:t>
            </a:r>
            <a:r>
              <a:rPr lang="fr-FR" sz="1800" dirty="0"/>
              <a:t>6 </a:t>
            </a:r>
            <a:r>
              <a:rPr lang="fr-FR" sz="1800" dirty="0" smtClean="0"/>
              <a:t>cas (20 %), </a:t>
            </a:r>
            <a:r>
              <a:rPr lang="fr-FR" sz="1800" dirty="0"/>
              <a:t>zone </a:t>
            </a:r>
            <a:r>
              <a:rPr lang="fr-FR" sz="1800" dirty="0" smtClean="0"/>
              <a:t>dénudée 1/3 du </a:t>
            </a:r>
            <a:r>
              <a:rPr lang="fr-FR" sz="1800" dirty="0" err="1" smtClean="0"/>
              <a:t>défect</a:t>
            </a:r>
            <a:r>
              <a:rPr lang="fr-FR" sz="1800" dirty="0" smtClean="0"/>
              <a:t> au </a:t>
            </a:r>
            <a:r>
              <a:rPr lang="fr-FR" sz="1800" dirty="0"/>
              <a:t>bord médial </a:t>
            </a:r>
            <a:r>
              <a:rPr lang="fr-FR" sz="1800" dirty="0" smtClean="0"/>
              <a:t>condyle interne </a:t>
            </a:r>
          </a:p>
          <a:p>
            <a:pPr>
              <a:spcBef>
                <a:spcPts val="800"/>
              </a:spcBef>
            </a:pPr>
            <a:r>
              <a:rPr lang="fr-FR" sz="1800" dirty="0" smtClean="0"/>
              <a:t>Tibia: 22 </a:t>
            </a:r>
            <a:r>
              <a:rPr lang="fr-FR" sz="1800" dirty="0"/>
              <a:t>cas (</a:t>
            </a:r>
            <a:r>
              <a:rPr lang="fr-FR" sz="1800" dirty="0" smtClean="0"/>
              <a:t>73,3 </a:t>
            </a:r>
            <a:r>
              <a:rPr lang="fr-FR" sz="1800" dirty="0"/>
              <a:t>%</a:t>
            </a:r>
            <a:r>
              <a:rPr lang="fr-FR" sz="1800" dirty="0" smtClean="0"/>
              <a:t>)</a:t>
            </a:r>
            <a:r>
              <a:rPr lang="fr-FR" sz="1800" dirty="0"/>
              <a:t> </a:t>
            </a:r>
            <a:r>
              <a:rPr lang="fr-FR" sz="1800" dirty="0" smtClean="0"/>
              <a:t>couverture complète </a:t>
            </a:r>
            <a:r>
              <a:rPr lang="fr-FR" sz="1800" dirty="0"/>
              <a:t>de 50 % du </a:t>
            </a:r>
            <a:r>
              <a:rPr lang="fr-FR" sz="1800" dirty="0" err="1"/>
              <a:t>défect</a:t>
            </a:r>
            <a:r>
              <a:rPr lang="fr-FR" sz="1800" dirty="0"/>
              <a:t> </a:t>
            </a:r>
            <a:r>
              <a:rPr lang="fr-FR" sz="1800" dirty="0" err="1" smtClean="0"/>
              <a:t>chondral</a:t>
            </a:r>
            <a:r>
              <a:rPr lang="fr-FR" sz="1800" dirty="0" smtClean="0"/>
              <a:t>, sauf </a:t>
            </a:r>
            <a:r>
              <a:rPr lang="fr-FR" sz="1800" dirty="0"/>
              <a:t>partie toute </a:t>
            </a:r>
            <a:r>
              <a:rPr lang="fr-FR" sz="1800" dirty="0" smtClean="0"/>
              <a:t>postérieure; présence </a:t>
            </a:r>
            <a:r>
              <a:rPr lang="fr-FR" sz="1800" dirty="0"/>
              <a:t>d’îlots de </a:t>
            </a:r>
            <a:r>
              <a:rPr lang="fr-FR" sz="1800" dirty="0" smtClean="0"/>
              <a:t>cartilage: </a:t>
            </a:r>
            <a:r>
              <a:rPr lang="fr-FR" sz="1800" dirty="0" err="1" smtClean="0"/>
              <a:t>arthro</a:t>
            </a:r>
            <a:r>
              <a:rPr lang="fr-FR" sz="1800" dirty="0" smtClean="0"/>
              <a:t>  </a:t>
            </a:r>
          </a:p>
          <a:p>
            <a:pPr>
              <a:spcBef>
                <a:spcPts val="800"/>
              </a:spcBef>
            </a:pPr>
            <a:r>
              <a:rPr lang="fr-FR" sz="1800" dirty="0"/>
              <a:t>C</a:t>
            </a:r>
            <a:r>
              <a:rPr lang="fr-FR" sz="1800" dirty="0" smtClean="0"/>
              <a:t>artilage intégré </a:t>
            </a:r>
            <a:r>
              <a:rPr lang="fr-FR" sz="1800" dirty="0"/>
              <a:t>avec le cartilage </a:t>
            </a:r>
            <a:r>
              <a:rPr lang="fr-FR" sz="1800" dirty="0" smtClean="0"/>
              <a:t>adjacent, pas d’hypertrophie. L’os </a:t>
            </a:r>
            <a:r>
              <a:rPr lang="fr-FR" sz="1800" dirty="0"/>
              <a:t>sous-</a:t>
            </a:r>
            <a:r>
              <a:rPr lang="fr-FR" sz="1800" dirty="0" err="1"/>
              <a:t>chondral</a:t>
            </a:r>
            <a:r>
              <a:rPr lang="fr-FR" sz="1800" dirty="0"/>
              <a:t> et la couche de cartilage </a:t>
            </a:r>
            <a:r>
              <a:rPr lang="fr-FR" sz="1800" dirty="0" smtClean="0"/>
              <a:t>calcifié: restaurés</a:t>
            </a:r>
          </a:p>
          <a:p>
            <a:pPr marL="0" indent="0">
              <a:spcBef>
                <a:spcPts val="800"/>
              </a:spcBef>
              <a:buNone/>
            </a:pPr>
            <a:endParaRPr lang="fr-FR" sz="1600" dirty="0"/>
          </a:p>
        </p:txBody>
      </p:sp>
      <p:pic>
        <p:nvPicPr>
          <p:cNvPr id="5" name="Espace réservé du contenu 4" descr="Renauldpreop.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496195" y="1689071"/>
            <a:ext cx="1775473" cy="2073878"/>
          </a:xfrm>
        </p:spPr>
      </p:pic>
      <p:pic>
        <p:nvPicPr>
          <p:cNvPr id="6" name="Image 5" descr="Renauld posto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4081" y="1689071"/>
            <a:ext cx="1561246" cy="2090264"/>
          </a:xfrm>
          <a:prstGeom prst="rect">
            <a:avLst/>
          </a:prstGeom>
        </p:spPr>
      </p:pic>
      <p:pic>
        <p:nvPicPr>
          <p:cNvPr id="7" name="Image 6" descr="Renauld2 postop.000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36298" y="3855890"/>
            <a:ext cx="1948091" cy="2579841"/>
          </a:xfrm>
          <a:prstGeom prst="rect">
            <a:avLst/>
          </a:prstGeom>
        </p:spPr>
      </p:pic>
      <p:pic>
        <p:nvPicPr>
          <p:cNvPr id="8" name="Image 7" descr="Renauld3 postop.0001.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55108" y="3994592"/>
            <a:ext cx="2210268" cy="2048497"/>
          </a:xfrm>
          <a:prstGeom prst="rect">
            <a:avLst/>
          </a:prstGeom>
        </p:spPr>
      </p:pic>
    </p:spTree>
    <p:extLst>
      <p:ext uri="{BB962C8B-B14F-4D97-AF65-F5344CB8AC3E}">
        <p14:creationId xmlns:p14="http://schemas.microsoft.com/office/powerpoint/2010/main" val="13688235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890" y="244158"/>
            <a:ext cx="8482821" cy="1339850"/>
          </a:xfrm>
        </p:spPr>
        <p:txBody>
          <a:bodyPr>
            <a:normAutofit fontScale="90000"/>
          </a:bodyPr>
          <a:lstStyle/>
          <a:p>
            <a:r>
              <a:rPr lang="fr-FR" sz="3600" b="1" dirty="0" smtClean="0"/>
              <a:t/>
            </a:r>
            <a:br>
              <a:rPr lang="fr-FR" sz="3600" b="1" dirty="0" smtClean="0"/>
            </a:br>
            <a:r>
              <a:rPr lang="fr-FR" sz="3100" b="1" dirty="0" smtClean="0"/>
              <a:t>Arthrose </a:t>
            </a:r>
            <a:r>
              <a:rPr lang="fr-FR" sz="3100" b="1" dirty="0"/>
              <a:t>Genou et </a:t>
            </a:r>
            <a:r>
              <a:rPr lang="fr-FR" sz="3100" b="1" dirty="0" smtClean="0"/>
              <a:t>CSM / Résultats </a:t>
            </a:r>
            <a:r>
              <a:rPr lang="fr-FR" sz="3100" b="1" dirty="0"/>
              <a:t>(3)</a:t>
            </a:r>
            <a:r>
              <a:rPr lang="fr-FR" sz="3100" dirty="0"/>
              <a:t> </a:t>
            </a:r>
            <a:br>
              <a:rPr lang="fr-FR" sz="3100" dirty="0"/>
            </a:br>
            <a:r>
              <a:rPr lang="fr-FR" sz="3100" dirty="0" smtClean="0"/>
              <a:t>Images </a:t>
            </a:r>
            <a:r>
              <a:rPr lang="fr-FR" sz="3100" dirty="0"/>
              <a:t>IRM et </a:t>
            </a:r>
            <a:r>
              <a:rPr lang="fr-FR" sz="3100" dirty="0" err="1"/>
              <a:t>arthro</a:t>
            </a:r>
            <a:r>
              <a:rPr lang="fr-FR" sz="3100" dirty="0"/>
              <a:t>-scanner à 1 an minimum (</a:t>
            </a:r>
            <a:r>
              <a:rPr lang="fr-FR" sz="3100" dirty="0" smtClean="0"/>
              <a:t>1bis)</a:t>
            </a:r>
            <a:r>
              <a:rPr lang="fr-FR" sz="3100" dirty="0"/>
              <a:t/>
            </a:r>
            <a:br>
              <a:rPr lang="fr-FR" sz="3100" dirty="0"/>
            </a:br>
            <a:endParaRPr lang="fr-FR" sz="3100" dirty="0"/>
          </a:p>
        </p:txBody>
      </p:sp>
      <p:pic>
        <p:nvPicPr>
          <p:cNvPr id="5" name="Espace réservé du contenu 4" descr="Renauld3P postop.0001.jp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382461" y="1741031"/>
            <a:ext cx="2127824" cy="2586444"/>
          </a:xfrm>
        </p:spPr>
      </p:pic>
      <p:pic>
        <p:nvPicPr>
          <p:cNvPr id="6" name="Image 5" descr="Renauld5P postop.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7714" y="3489105"/>
            <a:ext cx="2280887" cy="2154930"/>
          </a:xfrm>
          <a:prstGeom prst="rect">
            <a:avLst/>
          </a:prstGeom>
        </p:spPr>
      </p:pic>
      <p:pic>
        <p:nvPicPr>
          <p:cNvPr id="7" name="Image 6" descr="Macintosh HD:Users:michelassor:Activ Travaux en cours:Cell souches Article Presse:Photos RX Irm Cell:Renauld Photos:Renauld arthros1.jpg"/>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5005849" y="1731956"/>
            <a:ext cx="2330310" cy="2077702"/>
          </a:xfrm>
          <a:prstGeom prst="rect">
            <a:avLst/>
          </a:prstGeom>
          <a:noFill/>
          <a:ln>
            <a:noFill/>
          </a:ln>
          <a:extLst>
            <a:ext uri="{53640926-AAD7-44d8-BBD7-CCE9431645EC}">
              <a14:shadowObscured xmlns:a14="http://schemas.microsoft.com/office/drawing/2010/main"/>
            </a:ext>
          </a:extLst>
        </p:spPr>
      </p:pic>
      <p:pic>
        <p:nvPicPr>
          <p:cNvPr id="8" name="Image 7" descr="Macintosh HD:Users:michelassor:Activ Travaux en cours:Cell souches Article Presse:Photos RX Irm Cell:Renauld Photos:Renauld arthros2.jpg"/>
          <p:cNvPicPr/>
          <p:nvPr/>
        </p:nvPicPr>
        <p:blipFill rotWithShape="1">
          <a:blip r:embed="rId5" cstate="screen">
            <a:extLst>
              <a:ext uri="{28A0092B-C50C-407E-A947-70E740481C1C}">
                <a14:useLocalDpi xmlns:a14="http://schemas.microsoft.com/office/drawing/2010/main"/>
              </a:ext>
            </a:extLst>
          </a:blip>
          <a:srcRect/>
          <a:stretch/>
        </p:blipFill>
        <p:spPr bwMode="auto">
          <a:xfrm rot="16200000">
            <a:off x="6092411" y="3832895"/>
            <a:ext cx="2583656" cy="2443757"/>
          </a:xfrm>
          <a:prstGeom prst="rect">
            <a:avLst/>
          </a:prstGeom>
          <a:noFill/>
          <a:ln>
            <a:noFill/>
          </a:ln>
          <a:extLst>
            <a:ext uri="{53640926-AAD7-44d8-BBD7-CCE9431645EC}">
              <a14:shadowObscured xmlns:a14="http://schemas.microsoft.com/office/drawing/2010/main"/>
            </a:ext>
          </a:extLst>
        </p:spPr>
      </p:pic>
      <p:cxnSp>
        <p:nvCxnSpPr>
          <p:cNvPr id="9" name="Connecteur droit avec flèche 8"/>
          <p:cNvCxnSpPr/>
          <p:nvPr/>
        </p:nvCxnSpPr>
        <p:spPr>
          <a:xfrm flipH="1" flipV="1">
            <a:off x="7403640" y="5326339"/>
            <a:ext cx="228600" cy="571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flipV="1">
            <a:off x="3600274" y="4992218"/>
            <a:ext cx="193065" cy="7407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Connecteur droit avec flèche 18"/>
          <p:cNvCxnSpPr/>
          <p:nvPr/>
        </p:nvCxnSpPr>
        <p:spPr>
          <a:xfrm flipV="1">
            <a:off x="1163441" y="3341156"/>
            <a:ext cx="562714" cy="109728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2" name="Connecteur droit avec flèche 21"/>
          <p:cNvCxnSpPr/>
          <p:nvPr/>
        </p:nvCxnSpPr>
        <p:spPr>
          <a:xfrm flipV="1">
            <a:off x="5511368" y="3316714"/>
            <a:ext cx="456439" cy="112172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413816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CSM et Arthrose </a:t>
            </a:r>
            <a:r>
              <a:rPr lang="fr-FR" sz="3200" b="1" dirty="0" smtClean="0"/>
              <a:t>Genou</a:t>
            </a:r>
            <a:br>
              <a:rPr lang="fr-FR" sz="3200" b="1" dirty="0" smtClean="0"/>
            </a:br>
            <a:r>
              <a:rPr lang="fr-FR" sz="3200" b="1" dirty="0" smtClean="0"/>
              <a:t>Buts de la restauration du cartilage</a:t>
            </a:r>
            <a:endParaRPr lang="fr-FR" sz="3200" b="1" dirty="0"/>
          </a:p>
        </p:txBody>
      </p:sp>
      <p:sp>
        <p:nvSpPr>
          <p:cNvPr id="3" name="Espace réservé du contenu 2"/>
          <p:cNvSpPr>
            <a:spLocks noGrp="1"/>
          </p:cNvSpPr>
          <p:nvPr>
            <p:ph idx="1"/>
          </p:nvPr>
        </p:nvSpPr>
        <p:spPr>
          <a:xfrm>
            <a:off x="431539" y="2133601"/>
            <a:ext cx="8285545" cy="3931920"/>
          </a:xfrm>
        </p:spPr>
        <p:txBody>
          <a:bodyPr/>
          <a:lstStyle/>
          <a:p>
            <a:r>
              <a:rPr lang="fr-FR" dirty="0" smtClean="0"/>
              <a:t>Restaurer une surface de cartilage hyalin (propriétés mécaniques et biochimiques);</a:t>
            </a:r>
          </a:p>
          <a:p>
            <a:r>
              <a:rPr lang="fr-FR" dirty="0" smtClean="0"/>
              <a:t>Restaurer l’interface os-cartilage et os sous-</a:t>
            </a:r>
            <a:r>
              <a:rPr lang="fr-FR" dirty="0" err="1" smtClean="0"/>
              <a:t>chondral</a:t>
            </a:r>
            <a:r>
              <a:rPr lang="fr-FR" dirty="0" smtClean="0"/>
              <a:t> et le liquide synovial;</a:t>
            </a:r>
          </a:p>
          <a:p>
            <a:r>
              <a:rPr lang="fr-FR" dirty="0" smtClean="0"/>
              <a:t>Restaurer la mécanique du genou: instabilité ligamentaire, lésion méniscale, déformation axiale (varus)</a:t>
            </a:r>
            <a:endParaRPr lang="fr-FR" dirty="0"/>
          </a:p>
        </p:txBody>
      </p:sp>
    </p:spTree>
    <p:extLst>
      <p:ext uri="{BB962C8B-B14F-4D97-AF65-F5344CB8AC3E}">
        <p14:creationId xmlns:p14="http://schemas.microsoft.com/office/powerpoint/2010/main" val="2661924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253" y="244158"/>
            <a:ext cx="8199238" cy="1025727"/>
          </a:xfrm>
        </p:spPr>
        <p:txBody>
          <a:bodyPr>
            <a:normAutofit/>
          </a:bodyPr>
          <a:lstStyle/>
          <a:p>
            <a:r>
              <a:rPr lang="fr-FR" sz="2800" b="1" dirty="0" smtClean="0"/>
              <a:t>Arthrose </a:t>
            </a:r>
            <a:r>
              <a:rPr lang="fr-FR" sz="2800" b="1" dirty="0"/>
              <a:t>Genou et </a:t>
            </a:r>
            <a:r>
              <a:rPr lang="fr-FR" sz="2800" b="1" dirty="0" smtClean="0"/>
              <a:t>CSM / Résultats </a:t>
            </a:r>
            <a:r>
              <a:rPr lang="fr-FR" sz="2800" b="1" dirty="0"/>
              <a:t>(3)</a:t>
            </a:r>
            <a:r>
              <a:rPr lang="fr-FR" sz="2800" dirty="0"/>
              <a:t> </a:t>
            </a:r>
            <a:br>
              <a:rPr lang="fr-FR" sz="2800" dirty="0"/>
            </a:br>
            <a:r>
              <a:rPr lang="fr-FR" sz="2800" dirty="0" smtClean="0"/>
              <a:t>Images </a:t>
            </a:r>
            <a:r>
              <a:rPr lang="fr-FR" sz="2800" dirty="0"/>
              <a:t>IRM et </a:t>
            </a:r>
            <a:r>
              <a:rPr lang="fr-FR" sz="2800" dirty="0" err="1"/>
              <a:t>arthro</a:t>
            </a:r>
            <a:r>
              <a:rPr lang="fr-FR" sz="2800" dirty="0"/>
              <a:t>-scanner à 1 an minimum </a:t>
            </a:r>
            <a:r>
              <a:rPr lang="fr-FR" sz="2800" dirty="0" smtClean="0"/>
              <a:t>(2)</a:t>
            </a:r>
            <a:endParaRPr lang="fr-FR" sz="2800" dirty="0"/>
          </a:p>
        </p:txBody>
      </p:sp>
      <p:sp>
        <p:nvSpPr>
          <p:cNvPr id="3" name="Espace réservé du contenu 2"/>
          <p:cNvSpPr>
            <a:spLocks noGrp="1"/>
          </p:cNvSpPr>
          <p:nvPr>
            <p:ph sz="half" idx="1"/>
          </p:nvPr>
        </p:nvSpPr>
        <p:spPr>
          <a:xfrm>
            <a:off x="271253" y="1385297"/>
            <a:ext cx="4195018" cy="4611042"/>
          </a:xfrm>
        </p:spPr>
        <p:txBody>
          <a:bodyPr>
            <a:normAutofit lnSpcReduction="10000"/>
          </a:bodyPr>
          <a:lstStyle/>
          <a:p>
            <a:pPr marL="0" indent="0">
              <a:spcBef>
                <a:spcPts val="800"/>
              </a:spcBef>
              <a:buNone/>
            </a:pPr>
            <a:endParaRPr lang="fr-FR" dirty="0" smtClean="0"/>
          </a:p>
          <a:p>
            <a:pPr>
              <a:spcBef>
                <a:spcPts val="800"/>
              </a:spcBef>
            </a:pPr>
            <a:r>
              <a:rPr lang="fr-FR" sz="2200" dirty="0" smtClean="0"/>
              <a:t>Épaisseur </a:t>
            </a:r>
            <a:r>
              <a:rPr lang="fr-FR" sz="2200" dirty="0"/>
              <a:t>cartilage </a:t>
            </a:r>
            <a:r>
              <a:rPr lang="fr-FR" sz="2200" dirty="0" smtClean="0"/>
              <a:t>: axe </a:t>
            </a:r>
            <a:r>
              <a:rPr lang="fr-FR" sz="2200" dirty="0"/>
              <a:t>&lt; </a:t>
            </a:r>
            <a:r>
              <a:rPr lang="fr-FR" sz="2200" dirty="0" smtClean="0"/>
              <a:t>5° : inchangée </a:t>
            </a:r>
            <a:r>
              <a:rPr lang="fr-FR" sz="2200" dirty="0"/>
              <a:t>dans 11 genoux (</a:t>
            </a:r>
            <a:r>
              <a:rPr lang="fr-FR" sz="2200" dirty="0" smtClean="0"/>
              <a:t>36,6 </a:t>
            </a:r>
            <a:r>
              <a:rPr lang="fr-FR" sz="2200" dirty="0"/>
              <a:t>%</a:t>
            </a:r>
            <a:r>
              <a:rPr lang="fr-FR" sz="2200" dirty="0" smtClean="0"/>
              <a:t>) </a:t>
            </a:r>
            <a:r>
              <a:rPr lang="fr-FR" sz="2200" dirty="0"/>
              <a:t>; améliorée dans </a:t>
            </a:r>
            <a:r>
              <a:rPr lang="fr-FR" sz="2200" dirty="0" smtClean="0"/>
              <a:t>13 </a:t>
            </a:r>
            <a:r>
              <a:rPr lang="fr-FR" sz="2200" dirty="0"/>
              <a:t>genoux </a:t>
            </a:r>
            <a:r>
              <a:rPr lang="fr-FR" sz="2200" dirty="0" smtClean="0"/>
              <a:t>(43,3 </a:t>
            </a:r>
            <a:r>
              <a:rPr lang="fr-FR" sz="2200" dirty="0"/>
              <a:t>%) </a:t>
            </a:r>
            <a:r>
              <a:rPr lang="fr-FR" sz="2200" dirty="0" smtClean="0"/>
              <a:t>°</a:t>
            </a:r>
            <a:r>
              <a:rPr lang="fr-FR" sz="2200" dirty="0"/>
              <a:t>, </a:t>
            </a:r>
            <a:r>
              <a:rPr lang="fr-FR" sz="2200" dirty="0">
                <a:latin typeface="Wingdings"/>
                <a:ea typeface="Wingdings"/>
                <a:cs typeface="Wingdings"/>
                <a:sym typeface="Wingdings"/>
              </a:rPr>
              <a:t></a:t>
            </a:r>
            <a:r>
              <a:rPr lang="fr-FR" sz="2200" dirty="0"/>
              <a:t>  persistance ou amélioration du pincement. </a:t>
            </a:r>
            <a:r>
              <a:rPr lang="fr-FR" sz="2200" dirty="0" smtClean="0"/>
              <a:t>     6 </a:t>
            </a:r>
            <a:r>
              <a:rPr lang="fr-FR" sz="2200" dirty="0"/>
              <a:t>genoux </a:t>
            </a:r>
            <a:r>
              <a:rPr lang="fr-FR" sz="2200" dirty="0" smtClean="0"/>
              <a:t>(20 </a:t>
            </a:r>
            <a:r>
              <a:rPr lang="fr-FR" sz="2200" dirty="0"/>
              <a:t>%) avec ostéotomie de </a:t>
            </a:r>
            <a:r>
              <a:rPr lang="fr-FR" sz="2200" dirty="0" err="1"/>
              <a:t>valgisation</a:t>
            </a:r>
            <a:r>
              <a:rPr lang="fr-FR" sz="2200" dirty="0"/>
              <a:t>  </a:t>
            </a:r>
            <a:r>
              <a:rPr lang="fr-FR" sz="2200" dirty="0" smtClean="0">
                <a:latin typeface="Wingdings"/>
                <a:ea typeface="Wingdings"/>
                <a:cs typeface="Wingdings"/>
                <a:sym typeface="Wingdings"/>
              </a:rPr>
              <a:t> </a:t>
            </a:r>
            <a:r>
              <a:rPr lang="fr-FR" sz="2200" dirty="0" smtClean="0"/>
              <a:t>réduction </a:t>
            </a:r>
            <a:r>
              <a:rPr lang="fr-FR" sz="2200" dirty="0"/>
              <a:t>nette du pincement </a:t>
            </a:r>
          </a:p>
          <a:p>
            <a:pPr>
              <a:spcBef>
                <a:spcPts val="800"/>
              </a:spcBef>
            </a:pPr>
            <a:r>
              <a:rPr lang="fr-FR" sz="2200" dirty="0"/>
              <a:t>La couverture du </a:t>
            </a:r>
            <a:r>
              <a:rPr lang="fr-FR" sz="2200" dirty="0" err="1"/>
              <a:t>défect</a:t>
            </a:r>
            <a:r>
              <a:rPr lang="fr-FR" sz="2200" dirty="0"/>
              <a:t> est le pendant anatomique de la régression du syndrome </a:t>
            </a:r>
            <a:r>
              <a:rPr lang="fr-FR" sz="2200" dirty="0" smtClean="0"/>
              <a:t>douloureux     </a:t>
            </a:r>
            <a:endParaRPr lang="fr-FR" sz="2200" dirty="0"/>
          </a:p>
          <a:p>
            <a:endParaRPr lang="fr-FR" dirty="0"/>
          </a:p>
        </p:txBody>
      </p:sp>
      <p:pic>
        <p:nvPicPr>
          <p:cNvPr id="8" name="Espace réservé du contenu 7" descr="Genin photo.jpg"/>
          <p:cNvPicPr>
            <a:picLocks noGrp="1" noChangeAspect="1"/>
          </p:cNvPicPr>
          <p:nvPr>
            <p:ph sz="half" idx="2"/>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9882" r="9882"/>
          <a:stretch/>
        </p:blipFill>
        <p:spPr>
          <a:xfrm>
            <a:off x="4645150" y="3413905"/>
            <a:ext cx="3228849" cy="3057698"/>
          </a:xfrm>
        </p:spPr>
      </p:pic>
      <p:pic>
        <p:nvPicPr>
          <p:cNvPr id="5" name="Image 4"/>
          <p:cNvPicPr/>
          <p:nvPr/>
        </p:nvPicPr>
        <p:blipFill>
          <a:blip r:embed="rId4">
            <a:extLst>
              <a:ext uri="{28A0092B-C50C-407E-A947-70E740481C1C}">
                <a14:useLocalDpi xmlns:a14="http://schemas.microsoft.com/office/drawing/2010/main"/>
              </a:ext>
            </a:extLst>
          </a:blip>
          <a:srcRect/>
          <a:stretch>
            <a:fillRect/>
          </a:stretch>
        </p:blipFill>
        <p:spPr bwMode="auto">
          <a:xfrm>
            <a:off x="4526377" y="1200021"/>
            <a:ext cx="2251710" cy="2480310"/>
          </a:xfrm>
          <a:prstGeom prst="rect">
            <a:avLst/>
          </a:prstGeom>
          <a:noFill/>
          <a:ln>
            <a:noFill/>
          </a:ln>
        </p:spPr>
      </p:pic>
      <p:pic>
        <p:nvPicPr>
          <p:cNvPr id="9" name="Image 8" descr="IMG_0766.jp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6810139" y="1347968"/>
            <a:ext cx="2143748" cy="2243877"/>
          </a:xfrm>
          <a:prstGeom prst="rect">
            <a:avLst/>
          </a:prstGeom>
        </p:spPr>
      </p:pic>
      <p:sp>
        <p:nvSpPr>
          <p:cNvPr id="4" name="ZoneTexte 3"/>
          <p:cNvSpPr txBox="1"/>
          <p:nvPr/>
        </p:nvSpPr>
        <p:spPr>
          <a:xfrm>
            <a:off x="4462271" y="3738437"/>
            <a:ext cx="3665729" cy="584776"/>
          </a:xfrm>
          <a:prstGeom prst="rect">
            <a:avLst/>
          </a:prstGeom>
          <a:noFill/>
        </p:spPr>
        <p:txBody>
          <a:bodyPr wrap="square" rtlCol="0">
            <a:spAutoFit/>
          </a:bodyPr>
          <a:lstStyle/>
          <a:p>
            <a:pPr algn="ctr"/>
            <a:r>
              <a:rPr lang="fr-FR" sz="1600" dirty="0">
                <a:solidFill>
                  <a:schemeClr val="bg1"/>
                </a:solidFill>
              </a:rPr>
              <a:t>Mr </a:t>
            </a:r>
            <a:r>
              <a:rPr lang="fr-FR" sz="1600" dirty="0" err="1">
                <a:solidFill>
                  <a:schemeClr val="bg1"/>
                </a:solidFill>
              </a:rPr>
              <a:t>Gen</a:t>
            </a:r>
            <a:r>
              <a:rPr lang="fr-FR" sz="1600" dirty="0">
                <a:solidFill>
                  <a:schemeClr val="bg1"/>
                </a:solidFill>
              </a:rPr>
              <a:t>.</a:t>
            </a:r>
            <a:r>
              <a:rPr lang="fr-FR" sz="1600" dirty="0" smtClean="0">
                <a:solidFill>
                  <a:schemeClr val="bg1"/>
                </a:solidFill>
              </a:rPr>
              <a:t>: </a:t>
            </a:r>
            <a:r>
              <a:rPr lang="fr-FR" sz="1600" dirty="0" err="1" smtClean="0">
                <a:solidFill>
                  <a:schemeClr val="bg1"/>
                </a:solidFill>
              </a:rPr>
              <a:t>défect</a:t>
            </a:r>
            <a:r>
              <a:rPr lang="fr-FR" sz="1600" dirty="0" smtClean="0">
                <a:solidFill>
                  <a:schemeClr val="bg1"/>
                </a:solidFill>
              </a:rPr>
              <a:t> grade 4 </a:t>
            </a:r>
            <a:r>
              <a:rPr lang="fr-FR" sz="1600" dirty="0" err="1" smtClean="0">
                <a:solidFill>
                  <a:schemeClr val="bg1"/>
                </a:solidFill>
              </a:rPr>
              <a:t>fémorotibial</a:t>
            </a:r>
            <a:endParaRPr lang="fr-FR" sz="1600" dirty="0" smtClean="0">
              <a:solidFill>
                <a:schemeClr val="bg1"/>
              </a:solidFill>
            </a:endParaRPr>
          </a:p>
          <a:p>
            <a:pPr algn="ctr"/>
            <a:r>
              <a:rPr lang="fr-FR" sz="1600" dirty="0" smtClean="0">
                <a:solidFill>
                  <a:schemeClr val="bg1"/>
                </a:solidFill>
              </a:rPr>
              <a:t> médial</a:t>
            </a:r>
            <a:endParaRPr lang="fr-FR" sz="1600" dirty="0">
              <a:solidFill>
                <a:schemeClr val="bg1"/>
              </a:solidFill>
            </a:endParaRPr>
          </a:p>
        </p:txBody>
      </p:sp>
    </p:spTree>
    <p:extLst>
      <p:ext uri="{BB962C8B-B14F-4D97-AF65-F5344CB8AC3E}">
        <p14:creationId xmlns:p14="http://schemas.microsoft.com/office/powerpoint/2010/main" val="126841540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230" y="244158"/>
            <a:ext cx="8470491" cy="1339850"/>
          </a:xfrm>
        </p:spPr>
        <p:txBody>
          <a:bodyPr>
            <a:normAutofit fontScale="90000"/>
          </a:bodyPr>
          <a:lstStyle/>
          <a:p>
            <a:r>
              <a:rPr lang="fr-FR" sz="3100" b="1" dirty="0" smtClean="0"/>
              <a:t/>
            </a:r>
            <a:br>
              <a:rPr lang="fr-FR" sz="3100" b="1" dirty="0" smtClean="0"/>
            </a:br>
            <a:r>
              <a:rPr lang="fr-FR" sz="3100" b="1" dirty="0" smtClean="0"/>
              <a:t>Arthrose </a:t>
            </a:r>
            <a:r>
              <a:rPr lang="fr-FR" sz="3100" b="1" dirty="0"/>
              <a:t>Genou et </a:t>
            </a:r>
            <a:r>
              <a:rPr lang="fr-FR" sz="3100" b="1" dirty="0" smtClean="0"/>
              <a:t>CSM / Résultats </a:t>
            </a:r>
            <a:r>
              <a:rPr lang="fr-FR" sz="3100" b="1" dirty="0"/>
              <a:t>(3)</a:t>
            </a:r>
            <a:r>
              <a:rPr lang="fr-FR" sz="3100" dirty="0"/>
              <a:t> </a:t>
            </a:r>
            <a:br>
              <a:rPr lang="fr-FR" sz="3100" dirty="0"/>
            </a:br>
            <a:r>
              <a:rPr lang="fr-FR" sz="3100" dirty="0"/>
              <a:t>Images IRM et </a:t>
            </a:r>
            <a:r>
              <a:rPr lang="fr-FR" sz="3100" dirty="0" err="1"/>
              <a:t>arthro</a:t>
            </a:r>
            <a:r>
              <a:rPr lang="fr-FR" sz="3100" dirty="0"/>
              <a:t>-scanner à 1 an minimum </a:t>
            </a:r>
            <a:r>
              <a:rPr lang="fr-FR" sz="3100" dirty="0" smtClean="0"/>
              <a:t>(2bis )</a:t>
            </a:r>
            <a:r>
              <a:rPr lang="fr-FR" sz="3100" dirty="0"/>
              <a:t/>
            </a:r>
            <a:br>
              <a:rPr lang="fr-FR" sz="3100" dirty="0"/>
            </a:br>
            <a:endParaRPr lang="fr-FR" sz="3100" dirty="0"/>
          </a:p>
        </p:txBody>
      </p:sp>
      <p:pic>
        <p:nvPicPr>
          <p:cNvPr id="7" name="Espace réservé du contenu 6"/>
          <p:cNvPicPr>
            <a:picLocks noGrp="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480856" y="1411288"/>
            <a:ext cx="2851083" cy="3227367"/>
          </a:xfrm>
          <a:prstGeom prst="rect">
            <a:avLst/>
          </a:prstGeom>
          <a:noFill/>
          <a:ln>
            <a:noFill/>
          </a:ln>
        </p:spPr>
      </p:pic>
      <p:pic>
        <p:nvPicPr>
          <p:cNvPr id="8" name="Espace réservé du contenu 7"/>
          <p:cNvPicPr>
            <a:picLocks noGrp="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718100" y="1504136"/>
            <a:ext cx="2394852" cy="2860325"/>
          </a:xfrm>
          <a:prstGeom prst="rect">
            <a:avLst/>
          </a:prstGeom>
          <a:noFill/>
          <a:ln>
            <a:noFill/>
          </a:ln>
        </p:spPr>
      </p:pic>
      <p:pic>
        <p:nvPicPr>
          <p:cNvPr id="6" name="Image 5"/>
          <p:cNvPicPr/>
          <p:nvPr/>
        </p:nvPicPr>
        <p:blipFill rotWithShape="1">
          <a:blip r:embed="rId4" cstate="screen">
            <a:extLst>
              <a:ext uri="{28A0092B-C50C-407E-A947-70E740481C1C}">
                <a14:useLocalDpi xmlns:a14="http://schemas.microsoft.com/office/drawing/2010/main"/>
              </a:ext>
            </a:extLst>
          </a:blip>
          <a:srcRect/>
          <a:stretch/>
        </p:blipFill>
        <p:spPr bwMode="auto">
          <a:xfrm>
            <a:off x="2348609" y="4225216"/>
            <a:ext cx="4827163" cy="2148073"/>
          </a:xfrm>
          <a:prstGeom prst="rect">
            <a:avLst/>
          </a:prstGeom>
          <a:noFill/>
          <a:ln>
            <a:noFill/>
          </a:ln>
        </p:spPr>
      </p:pic>
      <p:sp>
        <p:nvSpPr>
          <p:cNvPr id="3" name="ZoneTexte 2"/>
          <p:cNvSpPr txBox="1"/>
          <p:nvPr/>
        </p:nvSpPr>
        <p:spPr>
          <a:xfrm>
            <a:off x="3674245" y="2490456"/>
            <a:ext cx="1732415" cy="646331"/>
          </a:xfrm>
          <a:prstGeom prst="rect">
            <a:avLst/>
          </a:prstGeom>
          <a:noFill/>
        </p:spPr>
        <p:txBody>
          <a:bodyPr wrap="none" rtlCol="0">
            <a:spAutoFit/>
          </a:bodyPr>
          <a:lstStyle/>
          <a:p>
            <a:r>
              <a:rPr lang="fr-FR" dirty="0" smtClean="0"/>
              <a:t>Mr </a:t>
            </a:r>
            <a:r>
              <a:rPr lang="fr-FR" dirty="0" err="1" smtClean="0"/>
              <a:t>Gen</a:t>
            </a:r>
            <a:r>
              <a:rPr lang="fr-FR" dirty="0" smtClean="0"/>
              <a:t>.:</a:t>
            </a:r>
          </a:p>
          <a:p>
            <a:r>
              <a:rPr lang="fr-FR" dirty="0" smtClean="0"/>
              <a:t>13 mois post-op</a:t>
            </a:r>
            <a:endParaRPr lang="fr-FR" dirty="0"/>
          </a:p>
        </p:txBody>
      </p:sp>
    </p:spTree>
    <p:extLst>
      <p:ext uri="{BB962C8B-B14F-4D97-AF65-F5344CB8AC3E}">
        <p14:creationId xmlns:p14="http://schemas.microsoft.com/office/powerpoint/2010/main" val="1282310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572" y="244158"/>
            <a:ext cx="8507480" cy="1013399"/>
          </a:xfrm>
        </p:spPr>
        <p:txBody>
          <a:bodyPr>
            <a:normAutofit fontScale="90000"/>
          </a:bodyPr>
          <a:lstStyle/>
          <a:p>
            <a:r>
              <a:rPr lang="fr-FR" sz="2800" b="1" dirty="0"/>
              <a:t>Arthrose Genou et CSM / Résultats (3)</a:t>
            </a:r>
            <a:r>
              <a:rPr lang="fr-FR" sz="2800" dirty="0"/>
              <a:t> </a:t>
            </a:r>
            <a:br>
              <a:rPr lang="fr-FR" sz="2800" dirty="0"/>
            </a:br>
            <a:r>
              <a:rPr lang="fr-FR" sz="2800" dirty="0"/>
              <a:t>Images IRM et </a:t>
            </a:r>
            <a:r>
              <a:rPr lang="fr-FR" sz="2800" dirty="0" err="1"/>
              <a:t>arthro</a:t>
            </a:r>
            <a:r>
              <a:rPr lang="fr-FR" sz="2800" dirty="0"/>
              <a:t>-scanner à 1 an minimum </a:t>
            </a:r>
            <a:r>
              <a:rPr lang="fr-FR" sz="2800" dirty="0" smtClean="0"/>
              <a:t>(3)</a:t>
            </a:r>
            <a:r>
              <a:rPr lang="fr-FR" sz="2800" dirty="0"/>
              <a:t/>
            </a:r>
            <a:br>
              <a:rPr lang="fr-FR" sz="2800" dirty="0"/>
            </a:br>
            <a:endParaRPr lang="fr-FR" sz="2800" dirty="0"/>
          </a:p>
        </p:txBody>
      </p:sp>
      <p:pic>
        <p:nvPicPr>
          <p:cNvPr id="5" name="Image 4" descr="Macintosh HD:Users:michelassor:Activ Travaux en cours:Cell souches Article Presse:Photos RX Irm Cell:Carbonnier:Carb1.preop.jpg"/>
          <p:cNvPicPr/>
          <p:nvPr/>
        </p:nvPicPr>
        <p:blipFill rotWithShape="1">
          <a:blip r:embed="rId3" cstate="screen">
            <a:extLst>
              <a:ext uri="{28A0092B-C50C-407E-A947-70E740481C1C}">
                <a14:useLocalDpi xmlns:a14="http://schemas.microsoft.com/office/drawing/2010/main"/>
              </a:ext>
            </a:extLst>
          </a:blip>
          <a:srcRect/>
          <a:stretch/>
        </p:blipFill>
        <p:spPr bwMode="auto">
          <a:xfrm>
            <a:off x="394552" y="1085979"/>
            <a:ext cx="1713865" cy="2397474"/>
          </a:xfrm>
          <a:prstGeom prst="rect">
            <a:avLst/>
          </a:prstGeom>
          <a:noFill/>
          <a:ln>
            <a:noFill/>
          </a:ln>
          <a:extLst>
            <a:ext uri="{53640926-AAD7-44d8-BBD7-CCE9431645EC}">
              <a14:shadowObscured xmlns:a14="http://schemas.microsoft.com/office/drawing/2010/main"/>
            </a:ext>
          </a:extLst>
        </p:spPr>
      </p:pic>
      <p:pic>
        <p:nvPicPr>
          <p:cNvPr id="6" name="Image 5" descr="Macintosh HD:Users:michelassor:Activ Travaux en cours:Cell souches Article Presse:Photos RX Irm Cell:Carbonnier:carb1postop.jpg"/>
          <p:cNvPicPr/>
          <p:nvPr/>
        </p:nvPicPr>
        <p:blipFill rotWithShape="1">
          <a:blip r:embed="rId4" cstate="screen">
            <a:extLst>
              <a:ext uri="{28A0092B-C50C-407E-A947-70E740481C1C}">
                <a14:useLocalDpi xmlns:a14="http://schemas.microsoft.com/office/drawing/2010/main"/>
              </a:ext>
            </a:extLst>
          </a:blip>
          <a:srcRect/>
          <a:stretch/>
        </p:blipFill>
        <p:spPr bwMode="auto">
          <a:xfrm>
            <a:off x="5962253" y="959949"/>
            <a:ext cx="2372635" cy="2570079"/>
          </a:xfrm>
          <a:prstGeom prst="rect">
            <a:avLst/>
          </a:prstGeom>
          <a:noFill/>
          <a:ln>
            <a:noFill/>
          </a:ln>
          <a:extLst>
            <a:ext uri="{53640926-AAD7-44d8-BBD7-CCE9431645EC}">
              <a14:shadowObscured xmlns:a14="http://schemas.microsoft.com/office/drawing/2010/main"/>
            </a:ext>
          </a:extLst>
        </p:spPr>
      </p:pic>
      <p:pic>
        <p:nvPicPr>
          <p:cNvPr id="7" name="Image 6" descr="Macintosh HD:Users:michelassor:Activ Travaux en cours:Cell souches Article Presse:Photos RX Irm Cell:Carbonnier:carbo4postop.jpg"/>
          <p:cNvPicPr/>
          <p:nvPr/>
        </p:nvPicPr>
        <p:blipFill rotWithShape="1">
          <a:blip r:embed="rId5" cstate="screen">
            <a:extLst>
              <a:ext uri="{28A0092B-C50C-407E-A947-70E740481C1C}">
                <a14:useLocalDpi xmlns:a14="http://schemas.microsoft.com/office/drawing/2010/main"/>
              </a:ext>
            </a:extLst>
          </a:blip>
          <a:srcRect/>
          <a:stretch/>
        </p:blipFill>
        <p:spPr bwMode="auto">
          <a:xfrm>
            <a:off x="5980298" y="3581714"/>
            <a:ext cx="2354590" cy="2479608"/>
          </a:xfrm>
          <a:prstGeom prst="rect">
            <a:avLst/>
          </a:prstGeom>
          <a:noFill/>
          <a:ln>
            <a:noFill/>
          </a:ln>
          <a:extLst>
            <a:ext uri="{53640926-AAD7-44d8-BBD7-CCE9431645EC}">
              <a14:shadowObscured xmlns:a14="http://schemas.microsoft.com/office/drawing/2010/main"/>
            </a:ext>
          </a:extLst>
        </p:spPr>
      </p:pic>
      <p:cxnSp>
        <p:nvCxnSpPr>
          <p:cNvPr id="8" name="Connecteur droit avec flèche 7"/>
          <p:cNvCxnSpPr/>
          <p:nvPr/>
        </p:nvCxnSpPr>
        <p:spPr>
          <a:xfrm rot="20700000" flipH="1" flipV="1">
            <a:off x="7070958" y="4824574"/>
            <a:ext cx="18986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Connecteur droit avec flèche 8"/>
          <p:cNvCxnSpPr/>
          <p:nvPr/>
        </p:nvCxnSpPr>
        <p:spPr>
          <a:xfrm flipV="1">
            <a:off x="6214766" y="2630013"/>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 name="Image 9" descr="IMG_0763.jpg"/>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2246755" y="1122966"/>
            <a:ext cx="2401444" cy="2397474"/>
          </a:xfrm>
          <a:prstGeom prst="rect">
            <a:avLst/>
          </a:prstGeom>
        </p:spPr>
      </p:pic>
      <p:pic>
        <p:nvPicPr>
          <p:cNvPr id="11" name="Image 10" descr="IMG_0764.jpg"/>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p:blipFill>
        <p:spPr>
          <a:xfrm>
            <a:off x="1269961" y="3604089"/>
            <a:ext cx="2327714" cy="2430292"/>
          </a:xfrm>
          <a:prstGeom prst="rect">
            <a:avLst/>
          </a:prstGeom>
        </p:spPr>
      </p:pic>
      <p:sp>
        <p:nvSpPr>
          <p:cNvPr id="12" name="ZoneTexte 11"/>
          <p:cNvSpPr txBox="1"/>
          <p:nvPr/>
        </p:nvSpPr>
        <p:spPr>
          <a:xfrm>
            <a:off x="3735883" y="4352133"/>
            <a:ext cx="2333391" cy="369332"/>
          </a:xfrm>
          <a:prstGeom prst="rect">
            <a:avLst/>
          </a:prstGeom>
          <a:noFill/>
        </p:spPr>
        <p:txBody>
          <a:bodyPr wrap="none" rtlCol="0">
            <a:spAutoFit/>
          </a:bodyPr>
          <a:lstStyle/>
          <a:p>
            <a:r>
              <a:rPr lang="fr-FR" dirty="0" smtClean="0"/>
              <a:t>Mr </a:t>
            </a:r>
            <a:r>
              <a:rPr lang="fr-FR" dirty="0" err="1" smtClean="0"/>
              <a:t>Carb</a:t>
            </a:r>
            <a:r>
              <a:rPr lang="fr-FR" dirty="0" smtClean="0"/>
              <a:t>. 1 an post-op</a:t>
            </a:r>
            <a:endParaRPr lang="fr-FR" dirty="0"/>
          </a:p>
        </p:txBody>
      </p:sp>
    </p:spTree>
    <p:extLst>
      <p:ext uri="{BB962C8B-B14F-4D97-AF65-F5344CB8AC3E}">
        <p14:creationId xmlns:p14="http://schemas.microsoft.com/office/powerpoint/2010/main" val="21575628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9208" y="244158"/>
            <a:ext cx="8334865" cy="1339850"/>
          </a:xfrm>
        </p:spPr>
        <p:txBody>
          <a:bodyPr>
            <a:normAutofit fontScale="90000"/>
          </a:bodyPr>
          <a:lstStyle/>
          <a:p>
            <a:r>
              <a:rPr lang="fr-FR" sz="2800" b="1" dirty="0"/>
              <a:t>Arthrose Genou et CSM / Résultats (3)</a:t>
            </a:r>
            <a:r>
              <a:rPr lang="fr-FR" sz="2800" dirty="0"/>
              <a:t> </a:t>
            </a:r>
            <a:br>
              <a:rPr lang="fr-FR" sz="2800" dirty="0"/>
            </a:br>
            <a:r>
              <a:rPr lang="fr-FR" sz="2800" dirty="0"/>
              <a:t>Images IRM et </a:t>
            </a:r>
            <a:r>
              <a:rPr lang="fr-FR" sz="2800" dirty="0" err="1"/>
              <a:t>arthro</a:t>
            </a:r>
            <a:r>
              <a:rPr lang="fr-FR" sz="2800" dirty="0"/>
              <a:t>-scanner à 1 an minimum </a:t>
            </a:r>
            <a:r>
              <a:rPr lang="fr-FR" sz="2800" dirty="0" smtClean="0"/>
              <a:t>(4)</a:t>
            </a:r>
            <a:r>
              <a:rPr lang="fr-FR" sz="2800" dirty="0"/>
              <a:t/>
            </a:r>
            <a:br>
              <a:rPr lang="fr-FR" sz="2800" dirty="0"/>
            </a:br>
            <a:endParaRPr lang="fr-FR" sz="2800" dirty="0"/>
          </a:p>
        </p:txBody>
      </p:sp>
      <p:pic>
        <p:nvPicPr>
          <p:cNvPr id="5" name="Espace réservé du contenu 4" descr="Croset- preop.0001.jp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419208" y="1423731"/>
            <a:ext cx="2606671" cy="3135167"/>
          </a:xfrm>
        </p:spPr>
      </p:pic>
      <p:pic>
        <p:nvPicPr>
          <p:cNvPr id="6" name="Image 5" descr="Croset1-1anpostop.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0984" y="1262885"/>
            <a:ext cx="3033101" cy="3456290"/>
          </a:xfrm>
          <a:prstGeom prst="rect">
            <a:avLst/>
          </a:prstGeom>
        </p:spPr>
      </p:pic>
      <p:pic>
        <p:nvPicPr>
          <p:cNvPr id="7" name="Image 6" descr="Croset1 9mspostop.000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4028" y="1134267"/>
            <a:ext cx="2449964" cy="2718117"/>
          </a:xfrm>
          <a:prstGeom prst="rect">
            <a:avLst/>
          </a:prstGeom>
        </p:spPr>
      </p:pic>
      <p:pic>
        <p:nvPicPr>
          <p:cNvPr id="8" name="Image 7" descr="Croset 2 1anpostop.000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3495" y="3852384"/>
            <a:ext cx="2334848" cy="2657322"/>
          </a:xfrm>
          <a:prstGeom prst="rect">
            <a:avLst/>
          </a:prstGeom>
        </p:spPr>
      </p:pic>
      <p:cxnSp>
        <p:nvCxnSpPr>
          <p:cNvPr id="9" name="Connecteur droit avec flèche 8"/>
          <p:cNvCxnSpPr/>
          <p:nvPr/>
        </p:nvCxnSpPr>
        <p:spPr>
          <a:xfrm flipV="1">
            <a:off x="4032413" y="2883956"/>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0" name="Connecteur droit avec flèche 9"/>
          <p:cNvCxnSpPr/>
          <p:nvPr/>
        </p:nvCxnSpPr>
        <p:spPr>
          <a:xfrm flipV="1">
            <a:off x="4186240" y="5590683"/>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Connecteur droit avec flèche 10"/>
          <p:cNvCxnSpPr/>
          <p:nvPr/>
        </p:nvCxnSpPr>
        <p:spPr>
          <a:xfrm flipV="1">
            <a:off x="5992826" y="3630374"/>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Connecteur droit avec flèche 11"/>
          <p:cNvCxnSpPr/>
          <p:nvPr/>
        </p:nvCxnSpPr>
        <p:spPr>
          <a:xfrm flipV="1">
            <a:off x="1245904" y="3630374"/>
            <a:ext cx="381635"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ZoneTexte 12"/>
          <p:cNvSpPr txBox="1"/>
          <p:nvPr/>
        </p:nvSpPr>
        <p:spPr>
          <a:xfrm>
            <a:off x="554830" y="4204184"/>
            <a:ext cx="2335495" cy="338554"/>
          </a:xfrm>
          <a:prstGeom prst="rect">
            <a:avLst/>
          </a:prstGeom>
          <a:noFill/>
        </p:spPr>
        <p:txBody>
          <a:bodyPr wrap="none" rtlCol="0">
            <a:spAutoFit/>
          </a:bodyPr>
          <a:lstStyle/>
          <a:p>
            <a:r>
              <a:rPr lang="fr-FR" sz="1600" dirty="0" smtClean="0">
                <a:solidFill>
                  <a:srgbClr val="FFFFFF"/>
                </a:solidFill>
              </a:rPr>
              <a:t>Mr </a:t>
            </a:r>
            <a:r>
              <a:rPr lang="fr-FR" sz="1600" dirty="0" err="1" smtClean="0">
                <a:solidFill>
                  <a:srgbClr val="FFFFFF"/>
                </a:solidFill>
              </a:rPr>
              <a:t>Cro</a:t>
            </a:r>
            <a:r>
              <a:rPr lang="fr-FR" sz="1600" dirty="0" smtClean="0">
                <a:solidFill>
                  <a:srgbClr val="FFFFFF"/>
                </a:solidFill>
              </a:rPr>
              <a:t>.: </a:t>
            </a:r>
            <a:r>
              <a:rPr lang="fr-FR" sz="1600" dirty="0" err="1">
                <a:solidFill>
                  <a:srgbClr val="FFFFFF"/>
                </a:solidFill>
              </a:rPr>
              <a:t>d</a:t>
            </a:r>
            <a:r>
              <a:rPr lang="fr-FR" sz="1600" dirty="0" err="1" smtClean="0">
                <a:solidFill>
                  <a:srgbClr val="FFFFFF"/>
                </a:solidFill>
              </a:rPr>
              <a:t>éfect</a:t>
            </a:r>
            <a:r>
              <a:rPr lang="fr-FR" sz="1600" dirty="0" smtClean="0">
                <a:solidFill>
                  <a:srgbClr val="FFFFFF"/>
                </a:solidFill>
              </a:rPr>
              <a:t> </a:t>
            </a:r>
            <a:r>
              <a:rPr lang="fr-FR" sz="1600" dirty="0" err="1" smtClean="0">
                <a:solidFill>
                  <a:srgbClr val="FFFFFF"/>
                </a:solidFill>
              </a:rPr>
              <a:t>chondral</a:t>
            </a:r>
            <a:endParaRPr lang="fr-FR" sz="1600" dirty="0">
              <a:solidFill>
                <a:srgbClr val="FFFFFF"/>
              </a:solidFill>
            </a:endParaRPr>
          </a:p>
        </p:txBody>
      </p:sp>
      <p:sp>
        <p:nvSpPr>
          <p:cNvPr id="14" name="ZoneTexte 13"/>
          <p:cNvSpPr txBox="1"/>
          <p:nvPr/>
        </p:nvSpPr>
        <p:spPr>
          <a:xfrm>
            <a:off x="6325736" y="4302278"/>
            <a:ext cx="2062584" cy="338554"/>
          </a:xfrm>
          <a:prstGeom prst="rect">
            <a:avLst/>
          </a:prstGeom>
          <a:noFill/>
        </p:spPr>
        <p:txBody>
          <a:bodyPr wrap="none" rtlCol="0">
            <a:spAutoFit/>
          </a:bodyPr>
          <a:lstStyle/>
          <a:p>
            <a:r>
              <a:rPr lang="fr-FR" sz="1600" dirty="0" smtClean="0">
                <a:solidFill>
                  <a:srgbClr val="FFFFFF"/>
                </a:solidFill>
              </a:rPr>
              <a:t>Mr </a:t>
            </a:r>
            <a:r>
              <a:rPr lang="fr-FR" sz="1600" dirty="0" err="1" smtClean="0">
                <a:solidFill>
                  <a:srgbClr val="FFFFFF"/>
                </a:solidFill>
              </a:rPr>
              <a:t>Cro</a:t>
            </a:r>
            <a:r>
              <a:rPr lang="fr-FR" sz="1600" dirty="0" smtClean="0">
                <a:solidFill>
                  <a:srgbClr val="FFFFFF"/>
                </a:solidFill>
              </a:rPr>
              <a:t>.: 1 an post-op</a:t>
            </a:r>
            <a:endParaRPr lang="fr-FR" sz="1600" dirty="0">
              <a:solidFill>
                <a:srgbClr val="FFFFFF"/>
              </a:solidFill>
            </a:endParaRPr>
          </a:p>
        </p:txBody>
      </p:sp>
      <p:sp>
        <p:nvSpPr>
          <p:cNvPr id="15" name="ZoneTexte 14"/>
          <p:cNvSpPr txBox="1"/>
          <p:nvPr/>
        </p:nvSpPr>
        <p:spPr>
          <a:xfrm>
            <a:off x="3321019" y="6140374"/>
            <a:ext cx="2103060" cy="369332"/>
          </a:xfrm>
          <a:prstGeom prst="rect">
            <a:avLst/>
          </a:prstGeom>
          <a:noFill/>
        </p:spPr>
        <p:txBody>
          <a:bodyPr wrap="none" rtlCol="0">
            <a:spAutoFit/>
          </a:bodyPr>
          <a:lstStyle/>
          <a:p>
            <a:r>
              <a:rPr lang="fr-FR" dirty="0" smtClean="0"/>
              <a:t>Mr </a:t>
            </a:r>
            <a:r>
              <a:rPr lang="fr-FR" sz="1600" dirty="0" err="1" smtClean="0">
                <a:solidFill>
                  <a:srgbClr val="FFFFFF"/>
                </a:solidFill>
              </a:rPr>
              <a:t>Cro</a:t>
            </a:r>
            <a:r>
              <a:rPr lang="fr-FR" sz="1600" dirty="0" smtClean="0">
                <a:solidFill>
                  <a:srgbClr val="FFFFFF"/>
                </a:solidFill>
              </a:rPr>
              <a:t>.: 1 an post-op</a:t>
            </a:r>
            <a:endParaRPr lang="fr-FR" sz="1600" dirty="0">
              <a:solidFill>
                <a:srgbClr val="FFFFFF"/>
              </a:solidFill>
            </a:endParaRPr>
          </a:p>
        </p:txBody>
      </p:sp>
      <p:sp>
        <p:nvSpPr>
          <p:cNvPr id="16" name="ZoneTexte 15"/>
          <p:cNvSpPr txBox="1"/>
          <p:nvPr/>
        </p:nvSpPr>
        <p:spPr>
          <a:xfrm>
            <a:off x="3460648" y="3390472"/>
            <a:ext cx="2062584" cy="338554"/>
          </a:xfrm>
          <a:prstGeom prst="rect">
            <a:avLst/>
          </a:prstGeom>
          <a:noFill/>
        </p:spPr>
        <p:txBody>
          <a:bodyPr wrap="none" rtlCol="0">
            <a:spAutoFit/>
          </a:bodyPr>
          <a:lstStyle/>
          <a:p>
            <a:r>
              <a:rPr lang="fr-FR" sz="1600" dirty="0" smtClean="0">
                <a:solidFill>
                  <a:schemeClr val="bg1"/>
                </a:solidFill>
              </a:rPr>
              <a:t>Mr </a:t>
            </a:r>
            <a:r>
              <a:rPr lang="fr-FR" sz="1600" dirty="0" err="1" smtClean="0">
                <a:solidFill>
                  <a:schemeClr val="bg1"/>
                </a:solidFill>
              </a:rPr>
              <a:t>Cro</a:t>
            </a:r>
            <a:r>
              <a:rPr lang="fr-FR" sz="1600" dirty="0" smtClean="0">
                <a:solidFill>
                  <a:schemeClr val="bg1"/>
                </a:solidFill>
              </a:rPr>
              <a:t>.: 1 an post-op</a:t>
            </a:r>
            <a:endParaRPr lang="fr-FR" sz="1600" dirty="0">
              <a:solidFill>
                <a:schemeClr val="bg1"/>
              </a:solidFill>
            </a:endParaRPr>
          </a:p>
        </p:txBody>
      </p:sp>
    </p:spTree>
    <p:extLst>
      <p:ext uri="{BB962C8B-B14F-4D97-AF65-F5344CB8AC3E}">
        <p14:creationId xmlns:p14="http://schemas.microsoft.com/office/powerpoint/2010/main" val="29503764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9128"/>
            <a:ext cx="8229600" cy="972312"/>
          </a:xfrm>
        </p:spPr>
        <p:txBody>
          <a:bodyPr>
            <a:noAutofit/>
          </a:bodyPr>
          <a:lstStyle/>
          <a:p>
            <a:r>
              <a:rPr lang="fr-FR" sz="2800" b="1" dirty="0"/>
              <a:t>Arthrose Genou et CSM / Résultats (3)</a:t>
            </a:r>
            <a:r>
              <a:rPr lang="fr-FR" sz="2800" dirty="0"/>
              <a:t> </a:t>
            </a:r>
            <a:br>
              <a:rPr lang="fr-FR" sz="2800" dirty="0"/>
            </a:br>
            <a:r>
              <a:rPr lang="fr-FR" sz="2800" dirty="0"/>
              <a:t>Images IRM et </a:t>
            </a:r>
            <a:r>
              <a:rPr lang="fr-FR" sz="2800" dirty="0" err="1"/>
              <a:t>arthro</a:t>
            </a:r>
            <a:r>
              <a:rPr lang="fr-FR" sz="2800" dirty="0"/>
              <a:t>-scanner à 1 an minimum (4)</a:t>
            </a:r>
            <a:br>
              <a:rPr lang="fr-FR" sz="2800" dirty="0"/>
            </a:br>
            <a:endParaRPr lang="fr-FR" sz="2800" dirty="0"/>
          </a:p>
        </p:txBody>
      </p:sp>
      <p:pic>
        <p:nvPicPr>
          <p:cNvPr id="5" name="Espace réservé du contenu 4" descr="SANY1606.JP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b="-2"/>
          <a:stretch/>
        </p:blipFill>
        <p:spPr>
          <a:xfrm>
            <a:off x="457199" y="1105650"/>
            <a:ext cx="2580641" cy="3111946"/>
          </a:xfrm>
        </p:spPr>
      </p:pic>
      <p:pic>
        <p:nvPicPr>
          <p:cNvPr id="6" name="Espace réservé du contenu 5" descr="SANY1609.JP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355600" y="3967119"/>
            <a:ext cx="2599552" cy="2890881"/>
          </a:xfrm>
        </p:spPr>
      </p:pic>
      <p:pic>
        <p:nvPicPr>
          <p:cNvPr id="7" name="Image 6" descr="IRM 6 mois Rigaux.000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0880" y="3766827"/>
            <a:ext cx="3378282" cy="3091173"/>
          </a:xfrm>
          <a:prstGeom prst="rect">
            <a:avLst/>
          </a:prstGeom>
        </p:spPr>
      </p:pic>
      <p:pic>
        <p:nvPicPr>
          <p:cNvPr id="8" name="Image 7" descr="Rig Irm 6mois profil.000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75120" y="3827268"/>
            <a:ext cx="2357120" cy="2878331"/>
          </a:xfrm>
          <a:prstGeom prst="rect">
            <a:avLst/>
          </a:prstGeom>
        </p:spPr>
      </p:pic>
      <p:pic>
        <p:nvPicPr>
          <p:cNvPr id="9" name="Image 8" descr="IMG_0839.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15296" y="1043947"/>
            <a:ext cx="1791904" cy="2722880"/>
          </a:xfrm>
          <a:prstGeom prst="rect">
            <a:avLst/>
          </a:prstGeom>
        </p:spPr>
      </p:pic>
      <p:sp>
        <p:nvSpPr>
          <p:cNvPr id="10" name="ZoneTexte 9"/>
          <p:cNvSpPr txBox="1"/>
          <p:nvPr/>
        </p:nvSpPr>
        <p:spPr>
          <a:xfrm>
            <a:off x="3322320" y="2499360"/>
            <a:ext cx="1621057" cy="923330"/>
          </a:xfrm>
          <a:prstGeom prst="rect">
            <a:avLst/>
          </a:prstGeom>
          <a:noFill/>
        </p:spPr>
        <p:txBody>
          <a:bodyPr wrap="none" rtlCol="0">
            <a:spAutoFit/>
          </a:bodyPr>
          <a:lstStyle/>
          <a:p>
            <a:r>
              <a:rPr lang="fr-FR" dirty="0" err="1" smtClean="0"/>
              <a:t>Rig</a:t>
            </a:r>
            <a:r>
              <a:rPr lang="fr-FR" dirty="0" smtClean="0"/>
              <a:t>, 47 ans</a:t>
            </a:r>
          </a:p>
          <a:p>
            <a:r>
              <a:rPr lang="fr-FR" dirty="0" smtClean="0"/>
              <a:t>OVT + </a:t>
            </a:r>
            <a:r>
              <a:rPr lang="fr-FR" dirty="0" err="1" smtClean="0"/>
              <a:t>Csm</a:t>
            </a:r>
            <a:endParaRPr lang="fr-FR" dirty="0" smtClean="0"/>
          </a:p>
          <a:p>
            <a:r>
              <a:rPr lang="fr-FR" dirty="0" smtClean="0"/>
              <a:t>6 mois post op</a:t>
            </a:r>
            <a:endParaRPr lang="fr-FR" dirty="0"/>
          </a:p>
        </p:txBody>
      </p:sp>
      <p:sp>
        <p:nvSpPr>
          <p:cNvPr id="11" name="Flèche vers la droite 10"/>
          <p:cNvSpPr/>
          <p:nvPr/>
        </p:nvSpPr>
        <p:spPr>
          <a:xfrm rot="4237415">
            <a:off x="7684049" y="4824608"/>
            <a:ext cx="901480" cy="171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Flèche vers la droite 11"/>
          <p:cNvSpPr/>
          <p:nvPr/>
        </p:nvSpPr>
        <p:spPr>
          <a:xfrm rot="4237415">
            <a:off x="5326929" y="4824608"/>
            <a:ext cx="901480" cy="171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7073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4550" y="244158"/>
            <a:ext cx="8421172" cy="1339850"/>
          </a:xfrm>
        </p:spPr>
        <p:txBody>
          <a:bodyPr>
            <a:normAutofit/>
          </a:bodyPr>
          <a:lstStyle/>
          <a:p>
            <a:r>
              <a:rPr lang="fr-FR" sz="2800" b="1" dirty="0"/>
              <a:t>Arthrose Genou et </a:t>
            </a:r>
            <a:r>
              <a:rPr lang="fr-FR" sz="2800" b="1" dirty="0" smtClean="0"/>
              <a:t>CSM / Résultats (4)</a:t>
            </a:r>
            <a:r>
              <a:rPr lang="fr-FR" sz="2800" dirty="0" smtClean="0"/>
              <a:t> </a:t>
            </a:r>
            <a:r>
              <a:rPr lang="fr-FR" sz="2800" dirty="0"/>
              <a:t/>
            </a:r>
            <a:br>
              <a:rPr lang="fr-FR" sz="2800" dirty="0"/>
            </a:br>
            <a:r>
              <a:rPr lang="fr-FR" sz="2800" dirty="0" smtClean="0"/>
              <a:t>arthroscopie 2</a:t>
            </a:r>
            <a:r>
              <a:rPr lang="fr-FR" sz="2800" baseline="30000" dirty="0" smtClean="0"/>
              <a:t>nd</a:t>
            </a:r>
            <a:r>
              <a:rPr lang="fr-FR" sz="2800" dirty="0" smtClean="0"/>
              <a:t> look et biopsie </a:t>
            </a:r>
            <a:r>
              <a:rPr lang="fr-FR" sz="2800" dirty="0" err="1" smtClean="0"/>
              <a:t>néocartilage</a:t>
            </a:r>
            <a:endParaRPr lang="fr-FR" sz="2800" dirty="0"/>
          </a:p>
        </p:txBody>
      </p:sp>
      <p:sp>
        <p:nvSpPr>
          <p:cNvPr id="3" name="Espace réservé du contenu 2"/>
          <p:cNvSpPr>
            <a:spLocks noGrp="1"/>
          </p:cNvSpPr>
          <p:nvPr>
            <p:ph sz="half" idx="1"/>
          </p:nvPr>
        </p:nvSpPr>
        <p:spPr>
          <a:xfrm>
            <a:off x="394550" y="1392947"/>
            <a:ext cx="4253649" cy="4730146"/>
          </a:xfrm>
        </p:spPr>
        <p:txBody>
          <a:bodyPr>
            <a:normAutofit fontScale="85000" lnSpcReduction="10000"/>
          </a:bodyPr>
          <a:lstStyle/>
          <a:p>
            <a:pPr marL="0" indent="0">
              <a:spcBef>
                <a:spcPts val="800"/>
              </a:spcBef>
              <a:buNone/>
            </a:pPr>
            <a:endParaRPr lang="fr-FR" dirty="0"/>
          </a:p>
          <a:p>
            <a:pPr>
              <a:spcBef>
                <a:spcPts val="800"/>
              </a:spcBef>
            </a:pPr>
            <a:r>
              <a:rPr lang="fr-FR" sz="2600" dirty="0" smtClean="0"/>
              <a:t>Arthroscopies </a:t>
            </a:r>
            <a:r>
              <a:rPr lang="fr-FR" sz="2600" dirty="0"/>
              <a:t>second </a:t>
            </a:r>
            <a:r>
              <a:rPr lang="fr-FR" sz="2600" dirty="0" smtClean="0"/>
              <a:t>look: </a:t>
            </a:r>
            <a:r>
              <a:rPr lang="fr-FR" sz="2600" dirty="0"/>
              <a:t>2 </a:t>
            </a:r>
            <a:r>
              <a:rPr lang="fr-FR" sz="2600" dirty="0" smtClean="0"/>
              <a:t>genoux pour libération rotule</a:t>
            </a:r>
          </a:p>
          <a:p>
            <a:pPr>
              <a:spcBef>
                <a:spcPts val="800"/>
              </a:spcBef>
            </a:pPr>
            <a:r>
              <a:rPr lang="fr-FR" sz="2600" dirty="0"/>
              <a:t>T</a:t>
            </a:r>
            <a:r>
              <a:rPr lang="fr-FR" sz="2600" dirty="0" smtClean="0"/>
              <a:t>issu </a:t>
            </a:r>
            <a:r>
              <a:rPr lang="fr-FR" sz="2600" dirty="0"/>
              <a:t>cartilagineux lisse, stable et non exubérant, avec quelques filaments cartilagineux, en continuité avec </a:t>
            </a:r>
            <a:r>
              <a:rPr lang="fr-FR" sz="2600" dirty="0" smtClean="0"/>
              <a:t>le </a:t>
            </a:r>
            <a:r>
              <a:rPr lang="fr-FR" sz="2600" dirty="0"/>
              <a:t>cartilage </a:t>
            </a:r>
            <a:r>
              <a:rPr lang="fr-FR" sz="2600" dirty="0" smtClean="0"/>
              <a:t>sain</a:t>
            </a:r>
          </a:p>
          <a:p>
            <a:pPr>
              <a:spcBef>
                <a:spcPts val="800"/>
              </a:spcBef>
            </a:pPr>
            <a:r>
              <a:rPr lang="fr-FR" sz="2600" dirty="0" smtClean="0"/>
              <a:t>classifié </a:t>
            </a:r>
            <a:r>
              <a:rPr lang="fr-FR" sz="2600" dirty="0"/>
              <a:t>de presque normal </a:t>
            </a:r>
            <a:r>
              <a:rPr lang="fr-FR" sz="2600" dirty="0" smtClean="0"/>
              <a:t>au </a:t>
            </a:r>
            <a:r>
              <a:rPr lang="fr-FR" sz="2600" dirty="0"/>
              <a:t>score </a:t>
            </a:r>
            <a:r>
              <a:rPr lang="fr-FR" sz="2600" dirty="0" smtClean="0"/>
              <a:t>ICRS</a:t>
            </a:r>
            <a:r>
              <a:rPr lang="fr-FR" sz="2600" dirty="0"/>
              <a:t>. </a:t>
            </a:r>
            <a:endParaRPr lang="fr-FR" sz="2600" dirty="0" smtClean="0"/>
          </a:p>
          <a:p>
            <a:r>
              <a:rPr lang="fr-FR" sz="2600" dirty="0"/>
              <a:t>Les zones de </a:t>
            </a:r>
            <a:r>
              <a:rPr lang="fr-FR" sz="2600" dirty="0" err="1"/>
              <a:t>défect</a:t>
            </a:r>
            <a:r>
              <a:rPr lang="fr-FR" sz="2600" dirty="0"/>
              <a:t> </a:t>
            </a:r>
            <a:r>
              <a:rPr lang="fr-FR" sz="2600" dirty="0" smtClean="0"/>
              <a:t>: nettement </a:t>
            </a:r>
            <a:r>
              <a:rPr lang="fr-FR" sz="2600" dirty="0"/>
              <a:t>corrélées à l’absence ou l’insuffisance du nombre des </a:t>
            </a:r>
            <a:r>
              <a:rPr lang="fr-FR" sz="2600" dirty="0" err="1"/>
              <a:t>microperforations</a:t>
            </a:r>
            <a:r>
              <a:rPr lang="fr-FR" sz="2600" dirty="0"/>
              <a:t>. </a:t>
            </a:r>
          </a:p>
          <a:p>
            <a:endParaRPr lang="fr-FR" dirty="0"/>
          </a:p>
        </p:txBody>
      </p:sp>
      <p:sp>
        <p:nvSpPr>
          <p:cNvPr id="4" name="Espace réservé du contenu 3"/>
          <p:cNvSpPr>
            <a:spLocks noGrp="1"/>
          </p:cNvSpPr>
          <p:nvPr>
            <p:ph sz="half" idx="2"/>
          </p:nvPr>
        </p:nvSpPr>
        <p:spPr>
          <a:xfrm>
            <a:off x="4648199" y="1896533"/>
            <a:ext cx="4068886" cy="4572000"/>
          </a:xfrm>
        </p:spPr>
        <p:txBody>
          <a:bodyPr>
            <a:noAutofit/>
          </a:bodyPr>
          <a:lstStyle/>
          <a:p>
            <a:pPr>
              <a:spcBef>
                <a:spcPts val="800"/>
              </a:spcBef>
            </a:pPr>
            <a:r>
              <a:rPr lang="fr-FR" sz="2200" dirty="0" smtClean="0"/>
              <a:t>La </a:t>
            </a:r>
            <a:r>
              <a:rPr lang="fr-FR" sz="2200" dirty="0"/>
              <a:t>couverture de cartilage du </a:t>
            </a:r>
            <a:r>
              <a:rPr lang="fr-FR" sz="2200" dirty="0" err="1"/>
              <a:t>défect</a:t>
            </a:r>
            <a:r>
              <a:rPr lang="fr-FR" sz="2200" dirty="0"/>
              <a:t> était corrélée avec de bons scores cliniques IKS et KOOS.                                                                                                                      </a:t>
            </a:r>
          </a:p>
          <a:p>
            <a:pPr>
              <a:spcBef>
                <a:spcPts val="800"/>
              </a:spcBef>
            </a:pPr>
            <a:r>
              <a:rPr lang="fr-FR" sz="2200" dirty="0"/>
              <a:t> Examen histologique des biopsies: présence prédominante d’îlots de cartilage à caractère hyalin, avec collagène de type II et </a:t>
            </a:r>
            <a:r>
              <a:rPr lang="fr-FR" sz="2200" dirty="0" err="1"/>
              <a:t>protéoglycans</a:t>
            </a:r>
            <a:r>
              <a:rPr lang="fr-FR" sz="2200" dirty="0"/>
              <a:t>, et présence de cartilage fibreux associé.</a:t>
            </a:r>
            <a:endParaRPr lang="en-GB" sz="2200" dirty="0"/>
          </a:p>
          <a:p>
            <a:endParaRPr lang="fr-FR" sz="2200" dirty="0"/>
          </a:p>
        </p:txBody>
      </p:sp>
    </p:spTree>
    <p:extLst>
      <p:ext uri="{BB962C8B-B14F-4D97-AF65-F5344CB8AC3E}">
        <p14:creationId xmlns:p14="http://schemas.microsoft.com/office/powerpoint/2010/main" val="20942869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0858" y="244158"/>
            <a:ext cx="8211567" cy="1075044"/>
          </a:xfrm>
        </p:spPr>
        <p:txBody>
          <a:bodyPr>
            <a:normAutofit/>
          </a:bodyPr>
          <a:lstStyle/>
          <a:p>
            <a:r>
              <a:rPr lang="fr-FR" sz="2800" b="1" dirty="0"/>
              <a:t>Arthrose Genou et CSM / Résultats (4)</a:t>
            </a:r>
            <a:r>
              <a:rPr lang="fr-FR" sz="2800" dirty="0"/>
              <a:t> </a:t>
            </a:r>
            <a:br>
              <a:rPr lang="fr-FR" sz="2800" dirty="0"/>
            </a:br>
            <a:r>
              <a:rPr lang="fr-FR" sz="2800" dirty="0"/>
              <a:t>arthroscopie 2</a:t>
            </a:r>
            <a:r>
              <a:rPr lang="fr-FR" sz="2800" baseline="30000" dirty="0"/>
              <a:t>nd</a:t>
            </a:r>
            <a:r>
              <a:rPr lang="fr-FR" sz="2800" dirty="0"/>
              <a:t> look et biopsie </a:t>
            </a:r>
            <a:r>
              <a:rPr lang="fr-FR" sz="2800" dirty="0" err="1"/>
              <a:t>néocartilage</a:t>
            </a:r>
            <a:endParaRPr lang="fr-FR" sz="2800" dirty="0"/>
          </a:p>
        </p:txBody>
      </p:sp>
      <p:pic>
        <p:nvPicPr>
          <p:cNvPr id="4" name="Image 3" descr="Macintosh HD:Users:michelassor:Activ Travaux en cours:Cell souches Article Presse:Photos RX Irm Cell:Gorlier Cell Souch 27/10/10:IMG00134-20101027-1421.jpg"/>
          <p:cNvPicPr/>
          <p:nvPr/>
        </p:nvPicPr>
        <p:blipFill rotWithShape="1">
          <a:blip r:embed="rId2" cstate="screen">
            <a:extLst>
              <a:ext uri="{28A0092B-C50C-407E-A947-70E740481C1C}">
                <a14:useLocalDpi xmlns:a14="http://schemas.microsoft.com/office/drawing/2010/main"/>
              </a:ext>
            </a:extLst>
          </a:blip>
          <a:srcRect/>
          <a:stretch/>
        </p:blipFill>
        <p:spPr bwMode="auto">
          <a:xfrm>
            <a:off x="610938" y="1207227"/>
            <a:ext cx="2490550" cy="2429709"/>
          </a:xfrm>
          <a:prstGeom prst="rect">
            <a:avLst/>
          </a:prstGeom>
          <a:noFill/>
          <a:ln>
            <a:noFill/>
          </a:ln>
          <a:extLst>
            <a:ext uri="{53640926-AAD7-44d8-BBD7-CCE9431645EC}">
              <a14:shadowObscured xmlns:a14="http://schemas.microsoft.com/office/drawing/2010/main"/>
            </a:ext>
          </a:extLst>
        </p:spPr>
      </p:pic>
      <p:pic>
        <p:nvPicPr>
          <p:cNvPr id="5" name="Image 4" descr="Macintosh HD:Users:michelassor:Activ Travaux en cours:Cell souches Article Presse:Photos RX Irm Cell:Gorlier Cell Souch 27/10/10:IMG00136-20101027-1426.jpg"/>
          <p:cNvPicPr/>
          <p:nvPr/>
        </p:nvPicPr>
        <p:blipFill rotWithShape="1">
          <a:blip r:embed="rId3" cstate="screen">
            <a:extLst>
              <a:ext uri="{28A0092B-C50C-407E-A947-70E740481C1C}">
                <a14:useLocalDpi xmlns:a14="http://schemas.microsoft.com/office/drawing/2010/main"/>
              </a:ext>
            </a:extLst>
          </a:blip>
          <a:srcRect/>
          <a:stretch/>
        </p:blipFill>
        <p:spPr bwMode="auto">
          <a:xfrm>
            <a:off x="934720" y="3723241"/>
            <a:ext cx="2717987" cy="2464199"/>
          </a:xfrm>
          <a:prstGeom prst="rect">
            <a:avLst/>
          </a:prstGeom>
          <a:noFill/>
          <a:ln>
            <a:noFill/>
          </a:ln>
          <a:extLst>
            <a:ext uri="{53640926-AAD7-44d8-BBD7-CCE9431645EC}">
              <a14:shadowObscured xmlns:a14="http://schemas.microsoft.com/office/drawing/2010/main"/>
            </a:ext>
          </a:extLst>
        </p:spPr>
      </p:pic>
      <p:pic>
        <p:nvPicPr>
          <p:cNvPr id="6" name="Image 5" descr="Macintosh HD:Users:michelassor:Activ Travaux en cours:Cell souches Article Presse:Photos RX Irm Cell:Gorlier Postop:ch1_image_08.jpeg"/>
          <p:cNvPicPr/>
          <p:nvPr/>
        </p:nvPicPr>
        <p:blipFill rotWithShape="1">
          <a:blip r:embed="rId4" cstate="screen">
            <a:extLst>
              <a:ext uri="{28A0092B-C50C-407E-A947-70E740481C1C}">
                <a14:useLocalDpi xmlns:a14="http://schemas.microsoft.com/office/drawing/2010/main"/>
              </a:ext>
            </a:extLst>
          </a:blip>
          <a:srcRect/>
          <a:stretch/>
        </p:blipFill>
        <p:spPr bwMode="auto">
          <a:xfrm>
            <a:off x="5774985" y="1257557"/>
            <a:ext cx="2789054" cy="2639303"/>
          </a:xfrm>
          <a:prstGeom prst="rect">
            <a:avLst/>
          </a:prstGeom>
          <a:noFill/>
          <a:ln>
            <a:noFill/>
          </a:ln>
          <a:extLst>
            <a:ext uri="{53640926-AAD7-44d8-BBD7-CCE9431645EC}">
              <a14:shadowObscured xmlns:a14="http://schemas.microsoft.com/office/drawing/2010/main"/>
            </a:ext>
          </a:extLst>
        </p:spPr>
      </p:pic>
      <p:pic>
        <p:nvPicPr>
          <p:cNvPr id="7" name="Image 6" descr="Macintosh HD:Users:michelassor:Activ Travaux en cours:Cell souches Article Presse:Photos RX Irm Cell:Gorlier Postop:ch1_image_11.jpeg"/>
          <p:cNvPicPr/>
          <p:nvPr/>
        </p:nvPicPr>
        <p:blipFill rotWithShape="1">
          <a:blip r:embed="rId5" cstate="screen">
            <a:extLst>
              <a:ext uri="{28A0092B-C50C-407E-A947-70E740481C1C}">
                <a14:useLocalDpi xmlns:a14="http://schemas.microsoft.com/office/drawing/2010/main"/>
              </a:ext>
            </a:extLst>
          </a:blip>
          <a:srcRect/>
          <a:stretch/>
        </p:blipFill>
        <p:spPr bwMode="auto">
          <a:xfrm>
            <a:off x="5059979" y="3895961"/>
            <a:ext cx="2617553" cy="2598559"/>
          </a:xfrm>
          <a:prstGeom prst="rect">
            <a:avLst/>
          </a:prstGeom>
          <a:noFill/>
          <a:ln>
            <a:noFill/>
          </a:ln>
          <a:extLst>
            <a:ext uri="{53640926-AAD7-44d8-BBD7-CCE9431645EC}">
              <a14:shadowObscured xmlns:a14="http://schemas.microsoft.com/office/drawing/2010/main"/>
            </a:ext>
          </a:extLst>
        </p:spPr>
      </p:pic>
      <p:sp>
        <p:nvSpPr>
          <p:cNvPr id="8" name="ZoneTexte 7"/>
          <p:cNvSpPr txBox="1"/>
          <p:nvPr/>
        </p:nvSpPr>
        <p:spPr>
          <a:xfrm>
            <a:off x="3760548" y="2404152"/>
            <a:ext cx="1614745" cy="1200329"/>
          </a:xfrm>
          <a:prstGeom prst="rect">
            <a:avLst/>
          </a:prstGeom>
          <a:noFill/>
        </p:spPr>
        <p:txBody>
          <a:bodyPr wrap="none" rtlCol="0">
            <a:spAutoFit/>
          </a:bodyPr>
          <a:lstStyle/>
          <a:p>
            <a:r>
              <a:rPr lang="fr-FR" dirty="0" smtClean="0"/>
              <a:t>Mme </a:t>
            </a:r>
            <a:r>
              <a:rPr lang="fr-FR" dirty="0" err="1" smtClean="0"/>
              <a:t>Gor</a:t>
            </a:r>
            <a:r>
              <a:rPr lang="fr-FR" dirty="0" smtClean="0"/>
              <a:t>.</a:t>
            </a:r>
          </a:p>
          <a:p>
            <a:r>
              <a:rPr lang="fr-FR" dirty="0" err="1" smtClean="0"/>
              <a:t>Kiss</a:t>
            </a:r>
            <a:r>
              <a:rPr lang="fr-FR" dirty="0" smtClean="0"/>
              <a:t> </a:t>
            </a:r>
            <a:r>
              <a:rPr lang="fr-FR" dirty="0" err="1" smtClean="0"/>
              <a:t>lesion</a:t>
            </a:r>
            <a:endParaRPr lang="fr-FR" dirty="0" smtClean="0"/>
          </a:p>
          <a:p>
            <a:endParaRPr lang="fr-FR" dirty="0" smtClean="0"/>
          </a:p>
          <a:p>
            <a:r>
              <a:rPr lang="fr-FR" dirty="0" smtClean="0"/>
              <a:t>9 mois post-op</a:t>
            </a:r>
            <a:endParaRPr lang="fr-FR" dirty="0"/>
          </a:p>
        </p:txBody>
      </p:sp>
      <p:cxnSp>
        <p:nvCxnSpPr>
          <p:cNvPr id="9" name="Connecteur droit avec flèche 8"/>
          <p:cNvCxnSpPr/>
          <p:nvPr/>
        </p:nvCxnSpPr>
        <p:spPr>
          <a:xfrm flipH="1" flipV="1">
            <a:off x="2195513" y="2166192"/>
            <a:ext cx="1368425" cy="3016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Connecteur droit avec flèche 9"/>
          <p:cNvCxnSpPr/>
          <p:nvPr/>
        </p:nvCxnSpPr>
        <p:spPr>
          <a:xfrm flipH="1">
            <a:off x="1979613" y="2467817"/>
            <a:ext cx="1512887" cy="7381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Connecteur droit avec flèche 10"/>
          <p:cNvCxnSpPr/>
          <p:nvPr/>
        </p:nvCxnSpPr>
        <p:spPr>
          <a:xfrm flipH="1">
            <a:off x="2555875" y="2485280"/>
            <a:ext cx="1008063" cy="26003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Connecteur droit 11"/>
          <p:cNvCxnSpPr/>
          <p:nvPr/>
        </p:nvCxnSpPr>
        <p:spPr>
          <a:xfrm>
            <a:off x="5075756" y="2051577"/>
            <a:ext cx="1838325" cy="360362"/>
          </a:xfrm>
          <a:prstGeom prst="line">
            <a:avLst/>
          </a:prstGeom>
          <a:ln w="38100" cmpd="sng">
            <a:tailEnd type="triangle" w="lg"/>
          </a:ln>
        </p:spPr>
        <p:style>
          <a:lnRef idx="2">
            <a:schemeClr val="accent2"/>
          </a:lnRef>
          <a:fillRef idx="0">
            <a:schemeClr val="accent2"/>
          </a:fillRef>
          <a:effectRef idx="1">
            <a:schemeClr val="accent2"/>
          </a:effectRef>
          <a:fontRef idx="minor">
            <a:schemeClr val="tx1"/>
          </a:fontRef>
        </p:style>
      </p:cxnSp>
      <p:cxnSp>
        <p:nvCxnSpPr>
          <p:cNvPr id="13" name="Connecteur droit avec flèche 12"/>
          <p:cNvCxnSpPr/>
          <p:nvPr/>
        </p:nvCxnSpPr>
        <p:spPr>
          <a:xfrm flipH="1">
            <a:off x="6181407" y="5147731"/>
            <a:ext cx="2030418" cy="36142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Connecteur droit avec flèche 13"/>
          <p:cNvCxnSpPr/>
          <p:nvPr/>
        </p:nvCxnSpPr>
        <p:spPr>
          <a:xfrm flipH="1">
            <a:off x="6181408" y="4643964"/>
            <a:ext cx="2030417"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671586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067" y="244158"/>
            <a:ext cx="8229600" cy="1339850"/>
          </a:xfrm>
        </p:spPr>
        <p:txBody>
          <a:bodyPr>
            <a:normAutofit/>
          </a:bodyPr>
          <a:lstStyle/>
          <a:p>
            <a:r>
              <a:rPr lang="fr-FR" sz="2800" b="1" dirty="0"/>
              <a:t>Arthrose Genou et CSM / Résultats (4)</a:t>
            </a:r>
            <a:r>
              <a:rPr lang="fr-FR" sz="2800" dirty="0"/>
              <a:t> </a:t>
            </a:r>
            <a:br>
              <a:rPr lang="fr-FR" sz="2800" dirty="0"/>
            </a:br>
            <a:r>
              <a:rPr lang="fr-FR" sz="2800" dirty="0"/>
              <a:t>arthroscopie 2</a:t>
            </a:r>
            <a:r>
              <a:rPr lang="fr-FR" sz="2800" baseline="30000" dirty="0"/>
              <a:t>nd</a:t>
            </a:r>
            <a:r>
              <a:rPr lang="fr-FR" sz="2800" dirty="0"/>
              <a:t> look et biopsie </a:t>
            </a:r>
            <a:r>
              <a:rPr lang="fr-FR" sz="2800" dirty="0" err="1"/>
              <a:t>néocartilage</a:t>
            </a:r>
            <a:endParaRPr lang="fr-FR" sz="2800" dirty="0"/>
          </a:p>
        </p:txBody>
      </p:sp>
      <p:pic>
        <p:nvPicPr>
          <p:cNvPr id="4" name="Espace réservé du contenu 3" descr="ch1_image_07.jpe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3334" y="2367110"/>
            <a:ext cx="3061067" cy="286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Image 4" descr="ch1_image_02.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4708" y="1584007"/>
            <a:ext cx="2517641" cy="234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ch1_image_0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9714" y="4165599"/>
            <a:ext cx="2526379" cy="241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ch1_image_03.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2134" y="1568693"/>
            <a:ext cx="2694691"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9247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4154" y="244158"/>
            <a:ext cx="7817018" cy="1198334"/>
          </a:xfrm>
        </p:spPr>
        <p:txBody>
          <a:bodyPr>
            <a:normAutofit/>
          </a:bodyPr>
          <a:lstStyle/>
          <a:p>
            <a:r>
              <a:rPr lang="fr-FR" sz="2800" b="1" dirty="0"/>
              <a:t>Arthrose Genou et CSM / Résultats (4)</a:t>
            </a:r>
            <a:r>
              <a:rPr lang="fr-FR" sz="2800" dirty="0"/>
              <a:t> </a:t>
            </a:r>
            <a:br>
              <a:rPr lang="fr-FR" sz="2800" dirty="0"/>
            </a:br>
            <a:r>
              <a:rPr lang="fr-FR" sz="2800" dirty="0"/>
              <a:t>arthroscopie 2</a:t>
            </a:r>
            <a:r>
              <a:rPr lang="fr-FR" sz="2800" baseline="30000" dirty="0"/>
              <a:t>nd</a:t>
            </a:r>
            <a:r>
              <a:rPr lang="fr-FR" sz="2800" dirty="0"/>
              <a:t> look et biopsie </a:t>
            </a:r>
            <a:r>
              <a:rPr lang="fr-FR" sz="2800" dirty="0" err="1"/>
              <a:t>néocartilage</a:t>
            </a:r>
            <a:endParaRPr lang="fr-FR" sz="2800" dirty="0"/>
          </a:p>
        </p:txBody>
      </p:sp>
      <p:pic>
        <p:nvPicPr>
          <p:cNvPr id="4" name="Image 3" descr="Macintosh HD:Users:michelassor:Activ Travaux en cours:Cell souches Article Presse:Photos RX Irm Cell:Renauld Photos:Renauld arthros1.jpg"/>
          <p:cNvPicPr/>
          <p:nvPr/>
        </p:nvPicPr>
        <p:blipFill rotWithShape="1">
          <a:blip r:embed="rId2" cstate="screen">
            <a:extLst>
              <a:ext uri="{28A0092B-C50C-407E-A947-70E740481C1C}">
                <a14:useLocalDpi xmlns:a14="http://schemas.microsoft.com/office/drawing/2010/main"/>
              </a:ext>
            </a:extLst>
          </a:blip>
          <a:srcRect/>
          <a:stretch/>
        </p:blipFill>
        <p:spPr bwMode="auto">
          <a:xfrm rot="10800000">
            <a:off x="875384" y="2330177"/>
            <a:ext cx="3193409" cy="2983615"/>
          </a:xfrm>
          <a:prstGeom prst="rect">
            <a:avLst/>
          </a:prstGeom>
          <a:noFill/>
          <a:ln>
            <a:noFill/>
          </a:ln>
          <a:extLst>
            <a:ext uri="{53640926-AAD7-44d8-BBD7-CCE9431645EC}">
              <a14:shadowObscured xmlns:a14="http://schemas.microsoft.com/office/drawing/2010/main"/>
            </a:ext>
          </a:extLst>
        </p:spPr>
      </p:pic>
      <p:pic>
        <p:nvPicPr>
          <p:cNvPr id="5" name="Image 4" descr="Macintosh HD:Users:michelassor:Activ Travaux en cours:Cell souches Article Presse:Photos RX Irm Cell:Renauld Photos:Renauld arthros2.jpg"/>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4999770" y="2274613"/>
            <a:ext cx="2983615" cy="3094747"/>
          </a:xfrm>
          <a:prstGeom prst="rect">
            <a:avLst/>
          </a:prstGeom>
          <a:noFill/>
          <a:ln>
            <a:noFill/>
          </a:ln>
          <a:extLst>
            <a:ext uri="{53640926-AAD7-44d8-BBD7-CCE9431645EC}">
              <a14:shadowObscured xmlns:a14="http://schemas.microsoft.com/office/drawing/2010/main"/>
            </a:ext>
          </a:extLst>
        </p:spPr>
      </p:pic>
      <p:sp>
        <p:nvSpPr>
          <p:cNvPr id="6" name="ZoneTexte 5"/>
          <p:cNvSpPr txBox="1"/>
          <p:nvPr/>
        </p:nvSpPr>
        <p:spPr>
          <a:xfrm>
            <a:off x="5507864" y="5634886"/>
            <a:ext cx="2531087" cy="369332"/>
          </a:xfrm>
          <a:prstGeom prst="rect">
            <a:avLst/>
          </a:prstGeom>
          <a:noFill/>
        </p:spPr>
        <p:txBody>
          <a:bodyPr wrap="none" rtlCol="0">
            <a:spAutoFit/>
          </a:bodyPr>
          <a:lstStyle/>
          <a:p>
            <a:r>
              <a:rPr lang="fr-FR" dirty="0" smtClean="0"/>
              <a:t>Mr Ray.: 7 mois post-op</a:t>
            </a:r>
            <a:endParaRPr lang="fr-FR" dirty="0"/>
          </a:p>
        </p:txBody>
      </p:sp>
    </p:spTree>
    <p:extLst>
      <p:ext uri="{BB962C8B-B14F-4D97-AF65-F5344CB8AC3E}">
        <p14:creationId xmlns:p14="http://schemas.microsoft.com/office/powerpoint/2010/main" val="19091752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sz="2800" b="1" dirty="0" smtClean="0"/>
              <a:t>Incidents et complications</a:t>
            </a:r>
            <a:endParaRPr lang="fr-FR" sz="2800" b="1" dirty="0"/>
          </a:p>
        </p:txBody>
      </p:sp>
      <p:sp>
        <p:nvSpPr>
          <p:cNvPr id="2" name="Espace réservé du contenu 1"/>
          <p:cNvSpPr>
            <a:spLocks noGrp="1"/>
          </p:cNvSpPr>
          <p:nvPr>
            <p:ph idx="1"/>
          </p:nvPr>
        </p:nvSpPr>
        <p:spPr>
          <a:xfrm>
            <a:off x="872067" y="1222586"/>
            <a:ext cx="7408333" cy="4304453"/>
          </a:xfrm>
        </p:spPr>
        <p:txBody>
          <a:bodyPr>
            <a:normAutofit fontScale="77500" lnSpcReduction="20000"/>
          </a:bodyPr>
          <a:lstStyle/>
          <a:p>
            <a:r>
              <a:rPr lang="fr-FR" dirty="0" smtClean="0"/>
              <a:t> 2 raideurs rotuliennes: arthroscopie pour libération latérale; en rapport avec début expérience et réduction mobilité (actuellement mobilité immédiate): bons résultats cliniques et fonctionnels</a:t>
            </a:r>
          </a:p>
          <a:p>
            <a:r>
              <a:rPr lang="fr-FR" dirty="0" smtClean="0"/>
              <a:t>1 </a:t>
            </a:r>
            <a:r>
              <a:rPr lang="fr-FR" dirty="0" err="1" smtClean="0"/>
              <a:t>sepsis</a:t>
            </a:r>
            <a:r>
              <a:rPr lang="fr-FR" dirty="0" smtClean="0"/>
              <a:t> superficiel sur cicatrice d’OVT: antibiotique guérison</a:t>
            </a:r>
          </a:p>
          <a:p>
            <a:r>
              <a:rPr lang="fr-FR" dirty="0" smtClean="0"/>
              <a:t>1 </a:t>
            </a:r>
            <a:r>
              <a:rPr lang="fr-FR" dirty="0" err="1" smtClean="0"/>
              <a:t>sepsis</a:t>
            </a:r>
            <a:r>
              <a:rPr lang="fr-FR" dirty="0" smtClean="0"/>
              <a:t> articulaire à 2,5 mois post-op  (OVT + arthroscopie, fumeur): nettoyage articulaire par voie </a:t>
            </a:r>
            <a:r>
              <a:rPr lang="fr-FR" dirty="0" err="1" smtClean="0"/>
              <a:t>arthroscopique</a:t>
            </a:r>
            <a:r>
              <a:rPr lang="fr-FR" dirty="0" smtClean="0"/>
              <a:t>; bon résultat</a:t>
            </a:r>
          </a:p>
          <a:p>
            <a:r>
              <a:rPr lang="fr-FR" dirty="0" smtClean="0"/>
              <a:t>Non résorption du collagène, sensation de brûlure avec disparition des douleurs arthrose médiale: arthroscopie de résection collagène: bons résultats.</a:t>
            </a:r>
          </a:p>
          <a:p>
            <a:endParaRPr lang="fr-FR" dirty="0"/>
          </a:p>
        </p:txBody>
      </p:sp>
    </p:spTree>
    <p:extLst>
      <p:ext uri="{BB962C8B-B14F-4D97-AF65-F5344CB8AC3E}">
        <p14:creationId xmlns:p14="http://schemas.microsoft.com/office/powerpoint/2010/main" val="1071531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538" y="244158"/>
            <a:ext cx="8396513" cy="1339850"/>
          </a:xfrm>
        </p:spPr>
        <p:txBody>
          <a:bodyPr>
            <a:normAutofit fontScale="90000"/>
          </a:bodyPr>
          <a:lstStyle/>
          <a:p>
            <a:r>
              <a:rPr lang="fr-FR" sz="3200" b="1" dirty="0"/>
              <a:t>CSM et Arthrose </a:t>
            </a:r>
            <a:r>
              <a:rPr lang="fr-FR" sz="3200" b="1" dirty="0" smtClean="0"/>
              <a:t>Genou</a:t>
            </a:r>
            <a:r>
              <a:rPr lang="fr-FR" sz="3200" b="1" dirty="0"/>
              <a:t/>
            </a:r>
            <a:br>
              <a:rPr lang="fr-FR" sz="3200" b="1" dirty="0"/>
            </a:br>
            <a:r>
              <a:rPr lang="fr-FR" sz="3200" b="1" dirty="0" smtClean="0"/>
              <a:t>T</a:t>
            </a:r>
            <a:r>
              <a:rPr lang="fr-FR" sz="3600" b="1" dirty="0" smtClean="0"/>
              <a:t>echniques actuelles de réparation du cartilage (1): thérapies </a:t>
            </a:r>
            <a:r>
              <a:rPr lang="fr-FR" sz="3600" b="1" dirty="0" err="1" smtClean="0"/>
              <a:t>adjuvantes</a:t>
            </a:r>
            <a:r>
              <a:rPr lang="fr-FR" sz="3600" b="1" dirty="0" smtClean="0"/>
              <a:t> médicales</a:t>
            </a:r>
            <a:endParaRPr lang="fr-FR" sz="3600" b="1" dirty="0"/>
          </a:p>
        </p:txBody>
      </p:sp>
      <p:sp>
        <p:nvSpPr>
          <p:cNvPr id="3" name="Espace réservé du contenu 2"/>
          <p:cNvSpPr>
            <a:spLocks noGrp="1"/>
          </p:cNvSpPr>
          <p:nvPr>
            <p:ph idx="1"/>
          </p:nvPr>
        </p:nvSpPr>
        <p:spPr>
          <a:xfrm>
            <a:off x="431539" y="1800032"/>
            <a:ext cx="8273215" cy="4512410"/>
          </a:xfrm>
        </p:spPr>
        <p:txBody>
          <a:bodyPr>
            <a:normAutofit fontScale="77500" lnSpcReduction="20000"/>
          </a:bodyPr>
          <a:lstStyle/>
          <a:p>
            <a:r>
              <a:rPr lang="fr-FR" dirty="0" smtClean="0"/>
              <a:t>Glucosamine et sulfate </a:t>
            </a:r>
            <a:r>
              <a:rPr lang="fr-FR" dirty="0" err="1" smtClean="0"/>
              <a:t>chondroïtine</a:t>
            </a:r>
            <a:r>
              <a:rPr lang="fr-FR" dirty="0" smtClean="0"/>
              <a:t> : thérapies </a:t>
            </a:r>
            <a:r>
              <a:rPr lang="fr-FR" dirty="0" err="1" smtClean="0"/>
              <a:t>adjuvantes</a:t>
            </a:r>
            <a:r>
              <a:rPr lang="fr-FR" dirty="0" smtClean="0"/>
              <a:t>. </a:t>
            </a:r>
            <a:r>
              <a:rPr lang="fr-FR" dirty="0"/>
              <a:t>E</a:t>
            </a:r>
            <a:r>
              <a:rPr lang="fr-FR" dirty="0" smtClean="0"/>
              <a:t>ffets anti catabolique&gt;anabolique. Combinaison </a:t>
            </a:r>
            <a:r>
              <a:rPr lang="fr-FR" dirty="0" err="1"/>
              <a:t>G+Sc</a:t>
            </a:r>
            <a:r>
              <a:rPr lang="fr-FR" dirty="0"/>
              <a:t> : résultats </a:t>
            </a:r>
            <a:r>
              <a:rPr lang="fr-FR" dirty="0" smtClean="0"/>
              <a:t>positifs ; NHI: résultats contradictoires et controversés (ns) sur structure cartilage et/ou clinique</a:t>
            </a:r>
          </a:p>
          <a:p>
            <a:r>
              <a:rPr lang="fr-FR" dirty="0" err="1" smtClean="0"/>
              <a:t>Viscosupplémentation</a:t>
            </a:r>
            <a:r>
              <a:rPr lang="fr-FR" dirty="0" smtClean="0"/>
              <a:t> : injection AH ; </a:t>
            </a:r>
            <a:r>
              <a:rPr lang="fr-FR" dirty="0" err="1" smtClean="0"/>
              <a:t>chondroprotecteur</a:t>
            </a:r>
            <a:r>
              <a:rPr lang="fr-FR" dirty="0" smtClean="0"/>
              <a:t> ( cytokines, oxyde nitrique,); stimule réparation tissulaire; petit </a:t>
            </a:r>
            <a:r>
              <a:rPr lang="fr-FR" dirty="0" err="1" smtClean="0"/>
              <a:t>défect</a:t>
            </a:r>
            <a:r>
              <a:rPr lang="fr-FR" dirty="0" smtClean="0"/>
              <a:t>; douleurs post-opératoire (arthroscopie)</a:t>
            </a:r>
          </a:p>
          <a:p>
            <a:r>
              <a:rPr lang="fr-FR" dirty="0" smtClean="0"/>
              <a:t>PRP (plasma riche plaquettes): plasma autologue avec concentration de plaquettes de 4 à 5 fois sa ligne de base; facteurs de croissance stimulant cicatrisation tissulaire; résultats variables, études en cours; étude prospective (</a:t>
            </a:r>
            <a:r>
              <a:rPr lang="fr-FR" dirty="0" err="1" smtClean="0"/>
              <a:t>Gobby</a:t>
            </a:r>
            <a:r>
              <a:rPr lang="fr-FR" dirty="0" smtClean="0"/>
              <a:t>) sur arthrose genou: PRP (3 injections sur 3 mois) &gt; AH à 6 mois.</a:t>
            </a:r>
            <a:endParaRPr lang="fr-FR" dirty="0"/>
          </a:p>
        </p:txBody>
      </p:sp>
      <p:cxnSp>
        <p:nvCxnSpPr>
          <p:cNvPr id="5" name="Connecteur droit avec flèche 4"/>
          <p:cNvCxnSpPr/>
          <p:nvPr/>
        </p:nvCxnSpPr>
        <p:spPr>
          <a:xfrm>
            <a:off x="998703" y="4031579"/>
            <a:ext cx="172615" cy="3328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14741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000"/>
            <a:ext cx="8229600" cy="1143000"/>
          </a:xfrm>
        </p:spPr>
        <p:txBody>
          <a:bodyPr>
            <a:normAutofit/>
          </a:bodyPr>
          <a:lstStyle/>
          <a:p>
            <a:r>
              <a:rPr lang="fr-FR" sz="3200" b="1" dirty="0"/>
              <a:t>Arthrose Genou et CSM</a:t>
            </a:r>
            <a:br>
              <a:rPr lang="fr-FR" sz="3200" b="1" dirty="0"/>
            </a:br>
            <a:r>
              <a:rPr lang="fr-FR" sz="3200" b="1" dirty="0"/>
              <a:t>D</a:t>
            </a:r>
            <a:r>
              <a:rPr lang="fr-FR" sz="3200" b="1" dirty="0" smtClean="0"/>
              <a:t>iscussion (1)</a:t>
            </a:r>
            <a:endParaRPr lang="fr-FR" sz="3200" dirty="0"/>
          </a:p>
        </p:txBody>
      </p:sp>
      <p:sp>
        <p:nvSpPr>
          <p:cNvPr id="3" name="Espace réservé du contenu 2"/>
          <p:cNvSpPr>
            <a:spLocks noGrp="1"/>
          </p:cNvSpPr>
          <p:nvPr>
            <p:ph sz="half" idx="1"/>
          </p:nvPr>
        </p:nvSpPr>
        <p:spPr>
          <a:xfrm>
            <a:off x="283583" y="1295000"/>
            <a:ext cx="4182688" cy="4623371"/>
          </a:xfrm>
        </p:spPr>
        <p:txBody>
          <a:bodyPr>
            <a:noAutofit/>
          </a:bodyPr>
          <a:lstStyle/>
          <a:p>
            <a:pPr>
              <a:spcBef>
                <a:spcPts val="800"/>
              </a:spcBef>
            </a:pPr>
            <a:r>
              <a:rPr lang="fr-FR" sz="2000" dirty="0" smtClean="0"/>
              <a:t>Étude pilote, essai clinique autorisé; But: </a:t>
            </a:r>
          </a:p>
          <a:p>
            <a:pPr>
              <a:spcBef>
                <a:spcPts val="800"/>
              </a:spcBef>
            </a:pPr>
            <a:r>
              <a:rPr lang="fr-FR" sz="2000" dirty="0"/>
              <a:t>C</a:t>
            </a:r>
            <a:r>
              <a:rPr lang="fr-FR" sz="2000" dirty="0" smtClean="0"/>
              <a:t>onfirmer efficacité et sécurité des CSM non cultivées, mixées avec facteurs de croissance et </a:t>
            </a:r>
            <a:r>
              <a:rPr lang="fr-FR" sz="2000" dirty="0" err="1" smtClean="0"/>
              <a:t>scaffold</a:t>
            </a:r>
            <a:r>
              <a:rPr lang="fr-FR" sz="2000" dirty="0" smtClean="0"/>
              <a:t> de collagène, implantées en 1 temps dans </a:t>
            </a:r>
            <a:r>
              <a:rPr lang="fr-FR" sz="2000" dirty="0" err="1" smtClean="0"/>
              <a:t>défect</a:t>
            </a:r>
            <a:r>
              <a:rPr lang="fr-FR" sz="2000" dirty="0" smtClean="0"/>
              <a:t> </a:t>
            </a:r>
            <a:r>
              <a:rPr lang="fr-FR" sz="2000" dirty="0" err="1" smtClean="0"/>
              <a:t>ostéochondral</a:t>
            </a:r>
            <a:r>
              <a:rPr lang="fr-FR" sz="2000" dirty="0" smtClean="0"/>
              <a:t> du genou</a:t>
            </a:r>
          </a:p>
          <a:p>
            <a:pPr>
              <a:spcBef>
                <a:spcPts val="800"/>
              </a:spcBef>
            </a:pPr>
            <a:r>
              <a:rPr lang="fr-FR" sz="2000" dirty="0"/>
              <a:t>Ce composite cellulaire peut produire </a:t>
            </a:r>
            <a:r>
              <a:rPr lang="fr-FR" sz="2000" dirty="0" smtClean="0"/>
              <a:t>cartilage </a:t>
            </a:r>
            <a:r>
              <a:rPr lang="fr-FR" sz="2000" dirty="0"/>
              <a:t>et </a:t>
            </a:r>
            <a:r>
              <a:rPr lang="fr-FR" sz="2000" dirty="0" smtClean="0"/>
              <a:t>os </a:t>
            </a:r>
            <a:r>
              <a:rPr lang="fr-FR" sz="2000" dirty="0"/>
              <a:t>dans un environnement de </a:t>
            </a:r>
            <a:r>
              <a:rPr lang="fr-FR" sz="2000" dirty="0" err="1"/>
              <a:t>défect</a:t>
            </a:r>
            <a:r>
              <a:rPr lang="fr-FR" sz="2000" dirty="0"/>
              <a:t> </a:t>
            </a:r>
            <a:r>
              <a:rPr lang="fr-FR" sz="2000" dirty="0" err="1"/>
              <a:t>ostéochondal</a:t>
            </a:r>
            <a:r>
              <a:rPr lang="en-GB" sz="2000" dirty="0"/>
              <a:t> </a:t>
            </a:r>
            <a:endParaRPr lang="en-GB" sz="2000" dirty="0" smtClean="0"/>
          </a:p>
          <a:p>
            <a:pPr>
              <a:spcBef>
                <a:spcPts val="800"/>
              </a:spcBef>
            </a:pPr>
            <a:r>
              <a:rPr lang="en-GB" sz="2000" dirty="0" smtClean="0"/>
              <a:t>Les </a:t>
            </a:r>
            <a:r>
              <a:rPr lang="en-GB" sz="2000" dirty="0" err="1" smtClean="0"/>
              <a:t>résultats</a:t>
            </a:r>
            <a:r>
              <a:rPr lang="en-GB" sz="2000" dirty="0" smtClean="0"/>
              <a:t> </a:t>
            </a:r>
            <a:r>
              <a:rPr lang="en-GB" sz="2000" dirty="0" err="1" smtClean="0"/>
              <a:t>intermédiaires</a:t>
            </a:r>
            <a:r>
              <a:rPr lang="en-GB" sz="2000" dirty="0" smtClean="0"/>
              <a:t> :     	</a:t>
            </a:r>
            <a:r>
              <a:rPr lang="en-GB" sz="2000" dirty="0" smtClean="0">
                <a:latin typeface="Wingdings"/>
                <a:ea typeface="Wingdings"/>
                <a:cs typeface="Wingdings"/>
                <a:sym typeface="Wingdings"/>
              </a:rPr>
              <a:t> </a:t>
            </a:r>
            <a:r>
              <a:rPr lang="en-GB" sz="2000" dirty="0" err="1" smtClean="0"/>
              <a:t>favorables</a:t>
            </a:r>
            <a:endParaRPr lang="fr-FR" dirty="0"/>
          </a:p>
        </p:txBody>
      </p:sp>
      <p:sp>
        <p:nvSpPr>
          <p:cNvPr id="4" name="Espace réservé du contenu 3"/>
          <p:cNvSpPr>
            <a:spLocks noGrp="1"/>
          </p:cNvSpPr>
          <p:nvPr>
            <p:ph sz="half" idx="2"/>
          </p:nvPr>
        </p:nvSpPr>
        <p:spPr>
          <a:xfrm>
            <a:off x="4466272" y="1299680"/>
            <a:ext cx="4398770" cy="4623371"/>
          </a:xfrm>
        </p:spPr>
        <p:txBody>
          <a:bodyPr>
            <a:normAutofit fontScale="62500" lnSpcReduction="20000"/>
          </a:bodyPr>
          <a:lstStyle/>
          <a:p>
            <a:pPr>
              <a:spcBef>
                <a:spcPts val="800"/>
              </a:spcBef>
            </a:pPr>
            <a:r>
              <a:rPr lang="en-GB" sz="2900" dirty="0" smtClean="0"/>
              <a:t>27 </a:t>
            </a:r>
            <a:r>
              <a:rPr lang="en-GB" sz="2900" dirty="0" err="1" smtClean="0"/>
              <a:t>sur</a:t>
            </a:r>
            <a:r>
              <a:rPr lang="en-GB" sz="2900" dirty="0" smtClean="0"/>
              <a:t> 30 </a:t>
            </a:r>
            <a:r>
              <a:rPr lang="en-GB" sz="2900" dirty="0" err="1"/>
              <a:t>genoux</a:t>
            </a:r>
            <a:r>
              <a:rPr lang="en-GB" sz="2900" dirty="0"/>
              <a:t> </a:t>
            </a:r>
            <a:r>
              <a:rPr lang="en-GB" sz="2900" dirty="0" smtClean="0"/>
              <a:t>: </a:t>
            </a:r>
            <a:r>
              <a:rPr lang="en-GB" sz="2900" dirty="0" err="1" smtClean="0"/>
              <a:t>amélioration</a:t>
            </a:r>
            <a:r>
              <a:rPr lang="en-GB" sz="2900" dirty="0" smtClean="0"/>
              <a:t> </a:t>
            </a:r>
            <a:r>
              <a:rPr lang="en-GB" sz="2900" dirty="0" err="1"/>
              <a:t>significative</a:t>
            </a:r>
            <a:r>
              <a:rPr lang="en-GB" sz="2900" dirty="0"/>
              <a:t> </a:t>
            </a:r>
            <a:r>
              <a:rPr lang="en-GB" sz="2900" dirty="0" smtClean="0"/>
              <a:t>des scores </a:t>
            </a:r>
            <a:r>
              <a:rPr lang="en-GB" sz="2900" dirty="0" err="1" smtClean="0"/>
              <a:t>cliniques</a:t>
            </a:r>
            <a:r>
              <a:rPr lang="en-GB" sz="2900" dirty="0" smtClean="0"/>
              <a:t>,</a:t>
            </a:r>
            <a:endParaRPr lang="en-GB" sz="2900" dirty="0"/>
          </a:p>
          <a:p>
            <a:pPr>
              <a:spcBef>
                <a:spcPts val="800"/>
              </a:spcBef>
            </a:pPr>
            <a:r>
              <a:rPr lang="en-GB" sz="2900" dirty="0" smtClean="0"/>
              <a:t>… En </a:t>
            </a:r>
            <a:r>
              <a:rPr lang="en-GB" sz="2900" dirty="0" err="1" smtClean="0"/>
              <a:t>corrélation</a:t>
            </a:r>
            <a:r>
              <a:rPr lang="en-GB" sz="2900" dirty="0" smtClean="0"/>
              <a:t> </a:t>
            </a:r>
            <a:r>
              <a:rPr lang="en-GB" sz="2900" dirty="0"/>
              <a:t>avec les </a:t>
            </a:r>
            <a:r>
              <a:rPr lang="en-GB" sz="2900" dirty="0" err="1"/>
              <a:t>résultats</a:t>
            </a:r>
            <a:r>
              <a:rPr lang="en-GB" sz="2900" dirty="0"/>
              <a:t> IRM, </a:t>
            </a:r>
            <a:r>
              <a:rPr lang="en-GB" sz="2900" dirty="0" err="1"/>
              <a:t>arthroscanner</a:t>
            </a:r>
            <a:r>
              <a:rPr lang="en-GB" sz="2900" dirty="0"/>
              <a:t>, </a:t>
            </a:r>
            <a:r>
              <a:rPr lang="en-GB" sz="2900" dirty="0" err="1"/>
              <a:t>arthroscopie</a:t>
            </a:r>
            <a:r>
              <a:rPr lang="en-GB" sz="2900" dirty="0"/>
              <a:t> second look et biopsies, </a:t>
            </a:r>
            <a:endParaRPr lang="en-GB" sz="2900" dirty="0" smtClean="0"/>
          </a:p>
          <a:p>
            <a:pPr>
              <a:spcBef>
                <a:spcPts val="800"/>
              </a:spcBef>
            </a:pPr>
            <a:r>
              <a:rPr lang="en-GB" sz="2900" dirty="0" smtClean="0"/>
              <a:t>… Et </a:t>
            </a:r>
            <a:r>
              <a:rPr lang="en-GB" sz="2900" dirty="0" err="1"/>
              <a:t>à</a:t>
            </a:r>
            <a:r>
              <a:rPr lang="en-GB" sz="2900" dirty="0"/>
              <a:t> </a:t>
            </a:r>
            <a:r>
              <a:rPr lang="en-GB" sz="2900" dirty="0" err="1"/>
              <a:t>chaque</a:t>
            </a:r>
            <a:r>
              <a:rPr lang="en-GB" sz="2900" dirty="0"/>
              <a:t> </a:t>
            </a:r>
            <a:r>
              <a:rPr lang="en-GB" sz="2900" dirty="0" err="1"/>
              <a:t>recul</a:t>
            </a:r>
            <a:r>
              <a:rPr lang="en-GB" sz="2900" dirty="0"/>
              <a:t>, </a:t>
            </a:r>
            <a:r>
              <a:rPr lang="en-GB" sz="2900" dirty="0" err="1"/>
              <a:t>ce</a:t>
            </a:r>
            <a:r>
              <a:rPr lang="en-GB" sz="2900" dirty="0"/>
              <a:t> qui </a:t>
            </a:r>
            <a:r>
              <a:rPr lang="en-GB" sz="2900" dirty="0" err="1"/>
              <a:t>suggère</a:t>
            </a:r>
            <a:r>
              <a:rPr lang="en-GB" sz="2900" dirty="0"/>
              <a:t> </a:t>
            </a:r>
            <a:r>
              <a:rPr lang="en-GB" sz="2900" dirty="0" err="1"/>
              <a:t>une</a:t>
            </a:r>
            <a:r>
              <a:rPr lang="en-GB" sz="2900" dirty="0"/>
              <a:t> progression </a:t>
            </a:r>
            <a:r>
              <a:rPr lang="en-GB" sz="2900" dirty="0" err="1"/>
              <a:t>clinique</a:t>
            </a:r>
            <a:r>
              <a:rPr lang="en-GB" sz="2900" dirty="0"/>
              <a:t> continue et </a:t>
            </a:r>
            <a:r>
              <a:rPr lang="en-GB" sz="2900" dirty="0" err="1"/>
              <a:t>favorable</a:t>
            </a:r>
            <a:r>
              <a:rPr lang="en-GB" sz="2900" dirty="0"/>
              <a:t>. </a:t>
            </a:r>
            <a:endParaRPr lang="en-GB" sz="2900" dirty="0" smtClean="0"/>
          </a:p>
          <a:p>
            <a:pPr>
              <a:spcBef>
                <a:spcPts val="800"/>
              </a:spcBef>
            </a:pPr>
            <a:r>
              <a:rPr lang="en-GB" sz="2900" dirty="0" smtClean="0"/>
              <a:t>La </a:t>
            </a:r>
            <a:r>
              <a:rPr lang="en-GB" sz="2900" dirty="0"/>
              <a:t>correction des pathologies </a:t>
            </a:r>
            <a:r>
              <a:rPr lang="en-GB" sz="2900" dirty="0" err="1"/>
              <a:t>associées</a:t>
            </a:r>
            <a:r>
              <a:rPr lang="en-GB" sz="2900" dirty="0"/>
              <a:t>, </a:t>
            </a:r>
            <a:r>
              <a:rPr lang="en-GB" sz="2900" dirty="0" err="1"/>
              <a:t>patellaire</a:t>
            </a:r>
            <a:r>
              <a:rPr lang="en-GB" sz="2900" dirty="0"/>
              <a:t>, </a:t>
            </a:r>
            <a:r>
              <a:rPr lang="en-GB" sz="2900" dirty="0" err="1"/>
              <a:t>méniscale</a:t>
            </a:r>
            <a:r>
              <a:rPr lang="en-GB" sz="2900" dirty="0"/>
              <a:t>, </a:t>
            </a:r>
            <a:r>
              <a:rPr lang="en-GB" sz="2900" dirty="0" err="1"/>
              <a:t>déformation</a:t>
            </a:r>
            <a:r>
              <a:rPr lang="en-GB" sz="2900" dirty="0"/>
              <a:t> </a:t>
            </a:r>
            <a:r>
              <a:rPr lang="en-GB" sz="2900" dirty="0" err="1"/>
              <a:t>axiale</a:t>
            </a:r>
            <a:r>
              <a:rPr lang="en-GB" sz="2900" dirty="0"/>
              <a:t>, </a:t>
            </a:r>
            <a:r>
              <a:rPr lang="en-GB" sz="2900" dirty="0" err="1"/>
              <a:t>instabilité</a:t>
            </a:r>
            <a:r>
              <a:rPr lang="en-GB" sz="2900" dirty="0"/>
              <a:t> </a:t>
            </a:r>
            <a:r>
              <a:rPr lang="en-GB" sz="2900" dirty="0" err="1" smtClean="0"/>
              <a:t>ligamentaire</a:t>
            </a:r>
            <a:r>
              <a:rPr lang="en-GB" sz="2900" dirty="0" smtClean="0"/>
              <a:t> : </a:t>
            </a:r>
            <a:r>
              <a:rPr lang="en-GB" sz="2900" dirty="0" err="1" smtClean="0"/>
              <a:t>essentielle</a:t>
            </a:r>
            <a:r>
              <a:rPr lang="en-GB" sz="2900" dirty="0" smtClean="0"/>
              <a:t> </a:t>
            </a:r>
            <a:r>
              <a:rPr lang="en-GB" sz="2900" dirty="0"/>
              <a:t>pour la </a:t>
            </a:r>
            <a:r>
              <a:rPr lang="en-GB" sz="2900" dirty="0" err="1"/>
              <a:t>régénération</a:t>
            </a:r>
            <a:r>
              <a:rPr lang="en-GB" sz="2900" dirty="0"/>
              <a:t> et la protection du </a:t>
            </a:r>
            <a:r>
              <a:rPr lang="en-GB" sz="2900" dirty="0" err="1"/>
              <a:t>néocartilage</a:t>
            </a:r>
            <a:r>
              <a:rPr lang="en-GB" sz="2900" dirty="0"/>
              <a:t>. </a:t>
            </a:r>
            <a:endParaRPr lang="en-GB" sz="2900" dirty="0" smtClean="0"/>
          </a:p>
          <a:p>
            <a:pPr>
              <a:spcBef>
                <a:spcPts val="800"/>
              </a:spcBef>
            </a:pPr>
            <a:r>
              <a:rPr lang="en-GB" sz="2900" dirty="0" smtClean="0"/>
              <a:t>La </a:t>
            </a:r>
            <a:r>
              <a:rPr lang="en-GB" sz="2900" dirty="0"/>
              <a:t>cicatrisation du </a:t>
            </a:r>
            <a:r>
              <a:rPr lang="en-GB" sz="2900" dirty="0" err="1"/>
              <a:t>défect</a:t>
            </a:r>
            <a:r>
              <a:rPr lang="en-GB" sz="2900" dirty="0"/>
              <a:t> </a:t>
            </a:r>
            <a:r>
              <a:rPr lang="en-GB" sz="2900" dirty="0" err="1"/>
              <a:t>chondral</a:t>
            </a:r>
            <a:r>
              <a:rPr lang="en-GB" sz="2900" dirty="0"/>
              <a:t> </a:t>
            </a:r>
            <a:r>
              <a:rPr lang="en-GB" sz="2900" dirty="0" err="1"/>
              <a:t>préparé</a:t>
            </a:r>
            <a:r>
              <a:rPr lang="en-GB" sz="2900" dirty="0"/>
              <a:t> par des </a:t>
            </a:r>
            <a:r>
              <a:rPr lang="en-GB" sz="2900" dirty="0" err="1"/>
              <a:t>microperforations</a:t>
            </a:r>
            <a:r>
              <a:rPr lang="en-GB" sz="2900" dirty="0"/>
              <a:t> et forages en </a:t>
            </a:r>
            <a:r>
              <a:rPr lang="en-GB" sz="2900" dirty="0" err="1"/>
              <a:t>nombre</a:t>
            </a:r>
            <a:r>
              <a:rPr lang="en-GB" sz="2900" dirty="0"/>
              <a:t> </a:t>
            </a:r>
            <a:r>
              <a:rPr lang="en-GB" sz="2900" dirty="0" err="1"/>
              <a:t>suffisant</a:t>
            </a:r>
            <a:r>
              <a:rPr lang="en-GB" sz="2900" dirty="0"/>
              <a:t>, </a:t>
            </a:r>
            <a:r>
              <a:rPr lang="en-GB" sz="2900" dirty="0" err="1"/>
              <a:t>était</a:t>
            </a:r>
            <a:r>
              <a:rPr lang="en-GB" sz="2900" dirty="0"/>
              <a:t> </a:t>
            </a:r>
            <a:r>
              <a:rPr lang="en-GB" sz="2900" dirty="0" err="1"/>
              <a:t>efficace</a:t>
            </a:r>
            <a:r>
              <a:rPr lang="en-GB" sz="2900" dirty="0"/>
              <a:t> avec </a:t>
            </a:r>
            <a:r>
              <a:rPr lang="en-GB" sz="2900" dirty="0" err="1"/>
              <a:t>l’utilisation</a:t>
            </a:r>
            <a:r>
              <a:rPr lang="en-GB" sz="2900" dirty="0"/>
              <a:t> des CSM </a:t>
            </a:r>
            <a:r>
              <a:rPr lang="en-GB" sz="2900" dirty="0" err="1"/>
              <a:t>stimulées</a:t>
            </a:r>
            <a:r>
              <a:rPr lang="en-GB" sz="2900" dirty="0"/>
              <a:t>.</a:t>
            </a:r>
          </a:p>
          <a:p>
            <a:endParaRPr lang="fr-FR" dirty="0"/>
          </a:p>
        </p:txBody>
      </p:sp>
    </p:spTree>
    <p:extLst>
      <p:ext uri="{BB962C8B-B14F-4D97-AF65-F5344CB8AC3E}">
        <p14:creationId xmlns:p14="http://schemas.microsoft.com/office/powerpoint/2010/main" val="17623398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CSM</a:t>
            </a:r>
            <a:br>
              <a:rPr lang="fr-FR" sz="3200" b="1" dirty="0"/>
            </a:br>
            <a:r>
              <a:rPr lang="fr-FR" sz="3200" b="1" dirty="0"/>
              <a:t>Discussion </a:t>
            </a:r>
            <a:r>
              <a:rPr lang="fr-FR" sz="3200" b="1" dirty="0" smtClean="0"/>
              <a:t>(2)</a:t>
            </a:r>
            <a:endParaRPr lang="fr-FR" sz="3200" dirty="0"/>
          </a:p>
        </p:txBody>
      </p:sp>
      <p:sp>
        <p:nvSpPr>
          <p:cNvPr id="3" name="Espace réservé du contenu 2"/>
          <p:cNvSpPr>
            <a:spLocks noGrp="1"/>
          </p:cNvSpPr>
          <p:nvPr>
            <p:ph sz="half" idx="1"/>
          </p:nvPr>
        </p:nvSpPr>
        <p:spPr>
          <a:xfrm>
            <a:off x="295912" y="1701400"/>
            <a:ext cx="4170359" cy="4623371"/>
          </a:xfrm>
        </p:spPr>
        <p:txBody>
          <a:bodyPr>
            <a:normAutofit fontScale="70000" lnSpcReduction="20000"/>
          </a:bodyPr>
          <a:lstStyle/>
          <a:p>
            <a:pPr>
              <a:spcBef>
                <a:spcPts val="1400"/>
              </a:spcBef>
            </a:pPr>
            <a:r>
              <a:rPr lang="fr-FR" sz="2300" dirty="0" smtClean="0"/>
              <a:t>Biopsies </a:t>
            </a:r>
            <a:r>
              <a:rPr lang="fr-FR" sz="2300" dirty="0"/>
              <a:t>à 7 et 9 </a:t>
            </a:r>
            <a:r>
              <a:rPr lang="fr-FR" sz="2300" dirty="0" smtClean="0"/>
              <a:t>mois :  </a:t>
            </a:r>
            <a:r>
              <a:rPr lang="fr-FR" sz="2300" dirty="0"/>
              <a:t>cartilage fibreux </a:t>
            </a:r>
            <a:r>
              <a:rPr lang="fr-FR" sz="2300" dirty="0" smtClean="0"/>
              <a:t>et </a:t>
            </a:r>
            <a:r>
              <a:rPr lang="fr-FR" sz="2300" dirty="0"/>
              <a:t>îlots de cartilage </a:t>
            </a:r>
            <a:r>
              <a:rPr lang="fr-FR" sz="2300" dirty="0" smtClean="0"/>
              <a:t>hyalin</a:t>
            </a:r>
            <a:r>
              <a:rPr lang="fr-FR" sz="2300" dirty="0"/>
              <a:t> </a:t>
            </a:r>
            <a:r>
              <a:rPr lang="fr-FR" sz="2300" dirty="0" smtClean="0"/>
              <a:t>;  </a:t>
            </a:r>
            <a:r>
              <a:rPr lang="fr-FR" sz="2300" dirty="0"/>
              <a:t>prédominance de cartilage hyalin au 9è mois, </a:t>
            </a:r>
            <a:r>
              <a:rPr lang="fr-FR" sz="2300" dirty="0" smtClean="0"/>
              <a:t> suggérant une </a:t>
            </a:r>
            <a:r>
              <a:rPr lang="fr-FR" sz="2300" dirty="0"/>
              <a:t>poursuite </a:t>
            </a:r>
            <a:r>
              <a:rPr lang="fr-FR" sz="2300" dirty="0" smtClean="0"/>
              <a:t>de </a:t>
            </a:r>
            <a:r>
              <a:rPr lang="fr-FR" sz="2300" dirty="0"/>
              <a:t>la </a:t>
            </a:r>
            <a:r>
              <a:rPr lang="fr-FR" sz="2300" dirty="0" smtClean="0"/>
              <a:t>réparation</a:t>
            </a:r>
            <a:endParaRPr lang="en-GB" sz="2300" dirty="0" smtClean="0"/>
          </a:p>
          <a:p>
            <a:pPr>
              <a:spcBef>
                <a:spcPts val="1400"/>
              </a:spcBef>
            </a:pPr>
            <a:r>
              <a:rPr lang="en-GB" sz="2300" dirty="0" err="1" smtClean="0"/>
              <a:t>Taille</a:t>
            </a:r>
            <a:r>
              <a:rPr lang="en-GB" sz="2300" dirty="0" smtClean="0"/>
              <a:t> </a:t>
            </a:r>
            <a:r>
              <a:rPr lang="en-GB" sz="2300" dirty="0" err="1" smtClean="0"/>
              <a:t>moyenne</a:t>
            </a:r>
            <a:r>
              <a:rPr lang="en-GB" sz="2300" dirty="0"/>
              <a:t> </a:t>
            </a:r>
            <a:r>
              <a:rPr lang="en-GB" sz="2300" dirty="0" smtClean="0"/>
              <a:t>du </a:t>
            </a:r>
            <a:r>
              <a:rPr lang="en-GB" sz="2300" dirty="0" err="1"/>
              <a:t>défect</a:t>
            </a:r>
            <a:r>
              <a:rPr lang="en-GB" sz="2300" dirty="0"/>
              <a:t> </a:t>
            </a:r>
            <a:r>
              <a:rPr lang="en-GB" sz="2300" dirty="0" err="1"/>
              <a:t>chondral</a:t>
            </a:r>
            <a:r>
              <a:rPr lang="en-GB" sz="2300" dirty="0"/>
              <a:t> </a:t>
            </a:r>
            <a:r>
              <a:rPr lang="en-GB" sz="2300" dirty="0" err="1" smtClean="0"/>
              <a:t>traité</a:t>
            </a:r>
            <a:r>
              <a:rPr lang="en-GB" sz="2300" dirty="0" smtClean="0"/>
              <a:t>: large : 8,5 cm</a:t>
            </a:r>
            <a:r>
              <a:rPr lang="en-GB" sz="2300" baseline="30000" dirty="0" smtClean="0"/>
              <a:t>2</a:t>
            </a:r>
            <a:r>
              <a:rPr lang="en-GB" sz="2300" dirty="0"/>
              <a:t> </a:t>
            </a:r>
            <a:r>
              <a:rPr lang="en-GB" sz="2300" dirty="0" smtClean="0"/>
              <a:t>:  </a:t>
            </a:r>
          </a:p>
          <a:p>
            <a:pPr>
              <a:spcBef>
                <a:spcPts val="1400"/>
              </a:spcBef>
            </a:pPr>
            <a:r>
              <a:rPr lang="en-GB" sz="2300" dirty="0" err="1" smtClean="0"/>
              <a:t>Littérature</a:t>
            </a:r>
            <a:r>
              <a:rPr lang="en-GB" sz="2300" dirty="0"/>
              <a:t> </a:t>
            </a:r>
            <a:r>
              <a:rPr lang="en-GB" sz="2300" dirty="0" smtClean="0"/>
              <a:t>:  3 </a:t>
            </a:r>
            <a:r>
              <a:rPr lang="en-GB" sz="2300" dirty="0"/>
              <a:t>cm</a:t>
            </a:r>
            <a:r>
              <a:rPr lang="en-GB" sz="2300" baseline="30000" dirty="0"/>
              <a:t>2  </a:t>
            </a:r>
            <a:r>
              <a:rPr lang="en-GB" sz="2300" dirty="0" smtClean="0"/>
              <a:t> (</a:t>
            </a:r>
            <a:r>
              <a:rPr lang="en-GB" sz="2300" dirty="0" err="1" smtClean="0"/>
              <a:t>microperforations</a:t>
            </a:r>
            <a:r>
              <a:rPr lang="en-GB" sz="2300" dirty="0" smtClean="0"/>
              <a:t>),               </a:t>
            </a:r>
            <a:r>
              <a:rPr lang="en-GB" sz="2300" dirty="0" err="1" smtClean="0"/>
              <a:t>ou</a:t>
            </a:r>
            <a:r>
              <a:rPr lang="en-GB" sz="2300" dirty="0" smtClean="0"/>
              <a:t> 5 </a:t>
            </a:r>
            <a:r>
              <a:rPr lang="en-GB" sz="2300" dirty="0"/>
              <a:t>cm</a:t>
            </a:r>
            <a:r>
              <a:rPr lang="en-GB" sz="2300" baseline="30000" dirty="0"/>
              <a:t>2</a:t>
            </a:r>
            <a:r>
              <a:rPr lang="en-GB" sz="2300" dirty="0"/>
              <a:t> </a:t>
            </a:r>
            <a:r>
              <a:rPr lang="en-GB" sz="2300" dirty="0" smtClean="0">
                <a:sym typeface="Symbol"/>
              </a:rPr>
              <a:t> (</a:t>
            </a:r>
            <a:r>
              <a:rPr lang="en-GB" sz="2300" dirty="0" smtClean="0"/>
              <a:t>implantation </a:t>
            </a:r>
            <a:r>
              <a:rPr lang="en-GB" sz="2300" dirty="0"/>
              <a:t>de chondrocytes </a:t>
            </a:r>
            <a:r>
              <a:rPr lang="en-GB" sz="2300" dirty="0" err="1" smtClean="0"/>
              <a:t>autologues</a:t>
            </a:r>
            <a:r>
              <a:rPr lang="en-GB" sz="2300" dirty="0" smtClean="0"/>
              <a:t>) </a:t>
            </a:r>
          </a:p>
          <a:p>
            <a:pPr>
              <a:spcBef>
                <a:spcPts val="1400"/>
              </a:spcBef>
            </a:pPr>
            <a:r>
              <a:rPr lang="en-GB" sz="2300" dirty="0"/>
              <a:t>P</a:t>
            </a:r>
            <a:r>
              <a:rPr lang="en-GB" sz="2300" dirty="0" smtClean="0"/>
              <a:t>remier </a:t>
            </a:r>
            <a:r>
              <a:rPr lang="en-GB" sz="2300" dirty="0"/>
              <a:t>rapport du </a:t>
            </a:r>
            <a:r>
              <a:rPr lang="en-GB" sz="2300" dirty="0" err="1"/>
              <a:t>traitement</a:t>
            </a:r>
            <a:r>
              <a:rPr lang="en-GB" sz="2300" dirty="0"/>
              <a:t> en un </a:t>
            </a:r>
            <a:r>
              <a:rPr lang="en-GB" sz="2300" dirty="0" err="1"/>
              <a:t>seul</a:t>
            </a:r>
            <a:r>
              <a:rPr lang="en-GB" sz="2300" dirty="0"/>
              <a:t> </a:t>
            </a:r>
            <a:r>
              <a:rPr lang="en-GB" sz="2300" dirty="0" smtClean="0"/>
              <a:t>temps</a:t>
            </a:r>
            <a:r>
              <a:rPr lang="en-GB" sz="2300" dirty="0"/>
              <a:t> </a:t>
            </a:r>
            <a:r>
              <a:rPr lang="en-GB" sz="2300" dirty="0" smtClean="0"/>
              <a:t>des </a:t>
            </a:r>
            <a:r>
              <a:rPr lang="en-GB" sz="2300" dirty="0" err="1"/>
              <a:t>grands</a:t>
            </a:r>
            <a:r>
              <a:rPr lang="en-GB" sz="2300" dirty="0"/>
              <a:t> </a:t>
            </a:r>
            <a:r>
              <a:rPr lang="en-GB" sz="2300" dirty="0" err="1"/>
              <a:t>défect</a:t>
            </a:r>
            <a:r>
              <a:rPr lang="en-GB" sz="2300" dirty="0"/>
              <a:t> </a:t>
            </a:r>
            <a:r>
              <a:rPr lang="en-GB" sz="2300" dirty="0" err="1"/>
              <a:t>ostéo-cartilagineux</a:t>
            </a:r>
            <a:r>
              <a:rPr lang="en-GB" sz="2300" dirty="0"/>
              <a:t> du </a:t>
            </a:r>
            <a:r>
              <a:rPr lang="en-GB" sz="2300" dirty="0" err="1"/>
              <a:t>genou</a:t>
            </a:r>
            <a:r>
              <a:rPr lang="en-GB" sz="2300" dirty="0"/>
              <a:t> par implantation avec scaffold de </a:t>
            </a:r>
            <a:r>
              <a:rPr lang="en-GB" sz="2300" dirty="0" err="1"/>
              <a:t>collagène</a:t>
            </a:r>
            <a:r>
              <a:rPr lang="en-GB" sz="2300" dirty="0"/>
              <a:t>, de </a:t>
            </a:r>
            <a:r>
              <a:rPr lang="en-GB" sz="2300" dirty="0" smtClean="0"/>
              <a:t>CSM </a:t>
            </a:r>
            <a:r>
              <a:rPr lang="en-GB" sz="2300" dirty="0" err="1" smtClean="0"/>
              <a:t>stimulées</a:t>
            </a:r>
            <a:r>
              <a:rPr lang="en-GB" sz="2300" dirty="0" smtClean="0"/>
              <a:t> </a:t>
            </a:r>
            <a:r>
              <a:rPr lang="en-GB" sz="2300" dirty="0"/>
              <a:t>par </a:t>
            </a:r>
            <a:r>
              <a:rPr lang="en-GB" sz="2300" dirty="0" err="1"/>
              <a:t>une</a:t>
            </a:r>
            <a:r>
              <a:rPr lang="en-GB" sz="2300" dirty="0"/>
              <a:t> </a:t>
            </a:r>
            <a:r>
              <a:rPr lang="en-GB" sz="2300" dirty="0" err="1"/>
              <a:t>matrice</a:t>
            </a:r>
            <a:r>
              <a:rPr lang="en-GB" sz="2300" dirty="0"/>
              <a:t> </a:t>
            </a:r>
            <a:r>
              <a:rPr lang="en-GB" sz="2300" dirty="0" err="1"/>
              <a:t>osseuse</a:t>
            </a:r>
            <a:r>
              <a:rPr lang="en-GB" sz="2300" dirty="0"/>
              <a:t> </a:t>
            </a:r>
            <a:r>
              <a:rPr lang="en-GB" sz="2300" dirty="0" err="1"/>
              <a:t>déminéralisée</a:t>
            </a:r>
            <a:r>
              <a:rPr lang="en-GB" sz="2300" dirty="0"/>
              <a:t>, sous </a:t>
            </a:r>
            <a:r>
              <a:rPr lang="en-GB" sz="2300" dirty="0" err="1"/>
              <a:t>arthroscopie</a:t>
            </a:r>
            <a:r>
              <a:rPr lang="en-GB" sz="2300" dirty="0"/>
              <a:t>, avec </a:t>
            </a:r>
            <a:r>
              <a:rPr lang="en-GB" sz="2300" dirty="0" err="1"/>
              <a:t>traitement</a:t>
            </a:r>
            <a:r>
              <a:rPr lang="en-GB" sz="2300" dirty="0"/>
              <a:t> en 1 </a:t>
            </a:r>
            <a:r>
              <a:rPr lang="en-GB" sz="2300" dirty="0" err="1"/>
              <a:t>ou</a:t>
            </a:r>
            <a:r>
              <a:rPr lang="en-GB" sz="2300" dirty="0"/>
              <a:t> 2 temps des pathologies </a:t>
            </a:r>
            <a:r>
              <a:rPr lang="en-GB" sz="2300" dirty="0" err="1"/>
              <a:t>associées</a:t>
            </a:r>
            <a:r>
              <a:rPr lang="en-GB" sz="2300" dirty="0"/>
              <a:t>. </a:t>
            </a:r>
          </a:p>
          <a:p>
            <a:pPr marL="0" indent="0">
              <a:buNone/>
            </a:pPr>
            <a:r>
              <a:rPr lang="en-GB" dirty="0" smtClean="0"/>
              <a:t> </a:t>
            </a:r>
            <a:endParaRPr lang="en-GB" dirty="0"/>
          </a:p>
          <a:p>
            <a:endParaRPr lang="fr-FR" dirty="0"/>
          </a:p>
        </p:txBody>
      </p:sp>
      <p:sp>
        <p:nvSpPr>
          <p:cNvPr id="4" name="Espace réservé du contenu 3"/>
          <p:cNvSpPr>
            <a:spLocks noGrp="1"/>
          </p:cNvSpPr>
          <p:nvPr>
            <p:ph sz="half" idx="2"/>
          </p:nvPr>
        </p:nvSpPr>
        <p:spPr>
          <a:xfrm>
            <a:off x="4574312" y="1701401"/>
            <a:ext cx="4241410" cy="4623370"/>
          </a:xfrm>
        </p:spPr>
        <p:txBody>
          <a:bodyPr>
            <a:normAutofit fontScale="77500" lnSpcReduction="20000"/>
          </a:bodyPr>
          <a:lstStyle/>
          <a:p>
            <a:pPr marL="0" indent="0">
              <a:buNone/>
            </a:pPr>
            <a:r>
              <a:rPr lang="fr-FR" dirty="0" smtClean="0"/>
              <a:t>	</a:t>
            </a:r>
            <a:r>
              <a:rPr lang="fr-FR" sz="2300" b="1" dirty="0" smtClean="0"/>
              <a:t>Littérature</a:t>
            </a:r>
            <a:endParaRPr lang="fr-FR" sz="2300" dirty="0" smtClean="0"/>
          </a:p>
          <a:p>
            <a:pPr>
              <a:spcBef>
                <a:spcPts val="1400"/>
              </a:spcBef>
            </a:pPr>
            <a:r>
              <a:rPr lang="fr-FR" sz="2300" dirty="0" err="1"/>
              <a:t>Hernigou</a:t>
            </a:r>
            <a:r>
              <a:rPr lang="fr-FR" sz="2300" dirty="0"/>
              <a:t>, </a:t>
            </a:r>
            <a:r>
              <a:rPr lang="fr-FR" sz="2300" dirty="0" smtClean="0"/>
              <a:t>2005 : Pseudarthroses, ONA tête fémorale: </a:t>
            </a:r>
            <a:r>
              <a:rPr lang="fr-FR" sz="2300" dirty="0"/>
              <a:t>CSM sans facteur stimulant, directement ou après </a:t>
            </a:r>
            <a:r>
              <a:rPr lang="fr-FR" sz="2300" dirty="0" smtClean="0"/>
              <a:t>culture </a:t>
            </a:r>
            <a:r>
              <a:rPr lang="en-GB" sz="2300" dirty="0" smtClean="0"/>
              <a:t> </a:t>
            </a:r>
          </a:p>
          <a:p>
            <a:pPr>
              <a:spcBef>
                <a:spcPts val="1400"/>
              </a:spcBef>
            </a:pPr>
            <a:r>
              <a:rPr lang="fr-FR" sz="2300" dirty="0" err="1" smtClean="0"/>
              <a:t>Gobbi</a:t>
            </a:r>
            <a:r>
              <a:rPr lang="en-GB" sz="2300" dirty="0" smtClean="0"/>
              <a:t>, 2010: </a:t>
            </a:r>
            <a:r>
              <a:rPr lang="en-GB" sz="2300" dirty="0" err="1" smtClean="0"/>
              <a:t>greffe</a:t>
            </a:r>
            <a:r>
              <a:rPr lang="en-GB" sz="2300" dirty="0" smtClean="0"/>
              <a:t> CSM </a:t>
            </a:r>
            <a:r>
              <a:rPr lang="en-GB" sz="2300" dirty="0" err="1" smtClean="0"/>
              <a:t>dans</a:t>
            </a:r>
            <a:r>
              <a:rPr lang="en-GB" sz="2300" dirty="0" smtClean="0"/>
              <a:t> defect </a:t>
            </a:r>
            <a:r>
              <a:rPr lang="en-GB" sz="2300" dirty="0" err="1" smtClean="0"/>
              <a:t>chondral</a:t>
            </a:r>
            <a:r>
              <a:rPr lang="en-GB" sz="2300" dirty="0" smtClean="0"/>
              <a:t> </a:t>
            </a:r>
            <a:r>
              <a:rPr lang="en-GB" sz="2300" dirty="0" err="1" smtClean="0"/>
              <a:t>genou</a:t>
            </a:r>
            <a:r>
              <a:rPr lang="en-GB" sz="2300" dirty="0" smtClean="0"/>
              <a:t>, sans </a:t>
            </a:r>
            <a:r>
              <a:rPr lang="en-GB" sz="2300" dirty="0" err="1" smtClean="0"/>
              <a:t>facteur</a:t>
            </a:r>
            <a:r>
              <a:rPr lang="en-GB" sz="2300" dirty="0" smtClean="0"/>
              <a:t> stimulant, par </a:t>
            </a:r>
            <a:r>
              <a:rPr lang="en-GB" sz="2300" dirty="0" err="1" smtClean="0"/>
              <a:t>voie</a:t>
            </a:r>
            <a:r>
              <a:rPr lang="en-GB" sz="2300" dirty="0" smtClean="0"/>
              <a:t> </a:t>
            </a:r>
            <a:r>
              <a:rPr lang="en-GB" sz="2300" dirty="0" err="1" smtClean="0"/>
              <a:t>chirrurgical</a:t>
            </a:r>
            <a:r>
              <a:rPr lang="en-GB" sz="2300" dirty="0" smtClean="0"/>
              <a:t>, </a:t>
            </a:r>
            <a:r>
              <a:rPr lang="en-GB" sz="2300" dirty="0" err="1" smtClean="0"/>
              <a:t>arthrose</a:t>
            </a:r>
            <a:r>
              <a:rPr lang="en-GB" sz="2300" dirty="0" smtClean="0"/>
              <a:t> </a:t>
            </a:r>
            <a:r>
              <a:rPr lang="en-GB" sz="2300" dirty="0" err="1" smtClean="0"/>
              <a:t>rotulienne</a:t>
            </a:r>
            <a:r>
              <a:rPr lang="en-GB" sz="2300" dirty="0" smtClean="0"/>
              <a:t> en </a:t>
            </a:r>
            <a:r>
              <a:rPr lang="en-GB" sz="2300" dirty="0" err="1" smtClean="0"/>
              <a:t>majorité</a:t>
            </a:r>
            <a:endParaRPr lang="en-GB" sz="2300" dirty="0" smtClean="0"/>
          </a:p>
          <a:p>
            <a:pPr>
              <a:spcBef>
                <a:spcPts val="1400"/>
              </a:spcBef>
            </a:pPr>
            <a:r>
              <a:rPr lang="fr-FR" sz="2300" dirty="0"/>
              <a:t>Buda</a:t>
            </a:r>
            <a:r>
              <a:rPr lang="en-GB" sz="2300" dirty="0"/>
              <a:t> </a:t>
            </a:r>
            <a:r>
              <a:rPr lang="en-GB" sz="2300" dirty="0" smtClean="0"/>
              <a:t>, 2010: </a:t>
            </a:r>
            <a:r>
              <a:rPr lang="en-GB" sz="2300" dirty="0" err="1" smtClean="0"/>
              <a:t>défect</a:t>
            </a:r>
            <a:r>
              <a:rPr lang="en-GB" sz="2300" dirty="0" smtClean="0"/>
              <a:t> </a:t>
            </a:r>
            <a:r>
              <a:rPr lang="en-GB" sz="2300" dirty="0" err="1" smtClean="0"/>
              <a:t>chondral</a:t>
            </a:r>
            <a:r>
              <a:rPr lang="en-GB" sz="2300" dirty="0" smtClean="0"/>
              <a:t> petite </a:t>
            </a:r>
            <a:r>
              <a:rPr lang="en-GB" sz="2300" dirty="0" err="1" smtClean="0"/>
              <a:t>taille</a:t>
            </a:r>
            <a:r>
              <a:rPr lang="en-GB" sz="2300" dirty="0" smtClean="0"/>
              <a:t> et </a:t>
            </a:r>
            <a:r>
              <a:rPr lang="en-GB" sz="2300" dirty="0" err="1" smtClean="0"/>
              <a:t>traumatique</a:t>
            </a:r>
            <a:r>
              <a:rPr lang="en-GB" sz="2300" dirty="0" smtClean="0"/>
              <a:t>, du </a:t>
            </a:r>
            <a:r>
              <a:rPr lang="en-GB" sz="2300" dirty="0" err="1" smtClean="0"/>
              <a:t>genou</a:t>
            </a:r>
            <a:r>
              <a:rPr lang="en-GB" sz="2300" dirty="0" smtClean="0"/>
              <a:t> et CSM</a:t>
            </a:r>
          </a:p>
          <a:p>
            <a:pPr>
              <a:spcBef>
                <a:spcPts val="1400"/>
              </a:spcBef>
            </a:pPr>
            <a:r>
              <a:rPr lang="en-GB" sz="2300" dirty="0" smtClean="0"/>
              <a:t>Ochi:  </a:t>
            </a:r>
            <a:r>
              <a:rPr lang="en-GB" sz="2300" dirty="0"/>
              <a:t>injections de CSM </a:t>
            </a:r>
            <a:r>
              <a:rPr lang="en-GB" sz="2300" dirty="0" err="1"/>
              <a:t>seules</a:t>
            </a:r>
            <a:r>
              <a:rPr lang="en-GB" sz="2300" dirty="0"/>
              <a:t> </a:t>
            </a:r>
            <a:r>
              <a:rPr lang="en-GB" sz="2300" dirty="0" err="1"/>
              <a:t>lors</a:t>
            </a:r>
            <a:r>
              <a:rPr lang="en-GB" sz="2300" dirty="0"/>
              <a:t> </a:t>
            </a:r>
            <a:r>
              <a:rPr lang="en-GB" sz="2300" dirty="0" smtClean="0"/>
              <a:t>(</a:t>
            </a:r>
            <a:r>
              <a:rPr lang="en-GB" sz="2300" dirty="0" err="1" smtClean="0"/>
              <a:t>animaux</a:t>
            </a:r>
            <a:r>
              <a:rPr lang="en-GB" sz="2300" dirty="0" smtClean="0"/>
              <a:t>),  </a:t>
            </a:r>
            <a:r>
              <a:rPr lang="en-GB" sz="2300" dirty="0"/>
              <a:t>avec </a:t>
            </a:r>
            <a:r>
              <a:rPr lang="en-GB" sz="2300" dirty="0" err="1" smtClean="0"/>
              <a:t>microperforations</a:t>
            </a:r>
            <a:r>
              <a:rPr lang="en-GB" sz="2300" dirty="0" smtClean="0"/>
              <a:t> :  </a:t>
            </a:r>
            <a:r>
              <a:rPr lang="en-GB" sz="2300" dirty="0" err="1" smtClean="0"/>
              <a:t>régénération</a:t>
            </a:r>
            <a:r>
              <a:rPr lang="en-GB" sz="2300" dirty="0" smtClean="0"/>
              <a:t> et  </a:t>
            </a:r>
            <a:r>
              <a:rPr lang="en-GB" sz="2300" dirty="0" err="1" smtClean="0"/>
              <a:t>détérioration</a:t>
            </a:r>
            <a:r>
              <a:rPr lang="en-GB" sz="2300" dirty="0" smtClean="0"/>
              <a:t> </a:t>
            </a:r>
            <a:r>
              <a:rPr lang="en-GB" sz="2300" dirty="0" err="1" smtClean="0"/>
              <a:t>rapides</a:t>
            </a:r>
            <a:r>
              <a:rPr lang="en-GB" sz="2300" dirty="0" smtClean="0"/>
              <a:t>  cartilage</a:t>
            </a:r>
            <a:r>
              <a:rPr lang="en-GB" sz="2300" dirty="0"/>
              <a:t> </a:t>
            </a:r>
            <a:r>
              <a:rPr lang="en-GB" sz="2300" dirty="0" smtClean="0"/>
              <a:t>et cellules </a:t>
            </a:r>
            <a:r>
              <a:rPr lang="en-GB" sz="2300" dirty="0" err="1"/>
              <a:t>implantées</a:t>
            </a:r>
            <a:r>
              <a:rPr lang="en-GB" sz="2300" dirty="0"/>
              <a:t> </a:t>
            </a:r>
            <a:r>
              <a:rPr lang="en-GB" sz="2300" dirty="0" smtClean="0"/>
              <a:t>: les </a:t>
            </a:r>
            <a:r>
              <a:rPr lang="en-GB" sz="2300" dirty="0"/>
              <a:t>CSM </a:t>
            </a:r>
            <a:r>
              <a:rPr lang="en-GB" sz="2300" dirty="0" err="1"/>
              <a:t>seules</a:t>
            </a:r>
            <a:r>
              <a:rPr lang="en-GB" sz="2300" dirty="0"/>
              <a:t> </a:t>
            </a:r>
            <a:r>
              <a:rPr lang="en-GB" sz="2300" dirty="0" err="1"/>
              <a:t>sont</a:t>
            </a:r>
            <a:r>
              <a:rPr lang="en-GB" sz="2300" dirty="0"/>
              <a:t> </a:t>
            </a:r>
            <a:r>
              <a:rPr lang="en-GB" sz="2300" dirty="0" err="1"/>
              <a:t>quiescentes</a:t>
            </a:r>
            <a:r>
              <a:rPr lang="en-GB" sz="2300" dirty="0"/>
              <a:t>.</a:t>
            </a:r>
          </a:p>
          <a:p>
            <a:pPr>
              <a:spcBef>
                <a:spcPts val="1400"/>
              </a:spcBef>
            </a:pPr>
            <a:endParaRPr lang="fr-FR" dirty="0"/>
          </a:p>
        </p:txBody>
      </p:sp>
    </p:spTree>
    <p:extLst>
      <p:ext uri="{BB962C8B-B14F-4D97-AF65-F5344CB8AC3E}">
        <p14:creationId xmlns:p14="http://schemas.microsoft.com/office/powerpoint/2010/main" val="112730486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a:t>
            </a:r>
            <a:r>
              <a:rPr lang="fr-FR" sz="3200" b="1" dirty="0" smtClean="0"/>
              <a:t>CSM</a:t>
            </a:r>
            <a:br>
              <a:rPr lang="fr-FR" sz="3200" b="1" dirty="0" smtClean="0"/>
            </a:br>
            <a:r>
              <a:rPr lang="fr-FR" sz="3200" b="1" dirty="0" smtClean="0"/>
              <a:t>Conclusion </a:t>
            </a:r>
            <a:endParaRPr lang="fr-FR" sz="3200" dirty="0"/>
          </a:p>
        </p:txBody>
      </p:sp>
      <p:sp>
        <p:nvSpPr>
          <p:cNvPr id="3" name="Espace réservé du contenu 2"/>
          <p:cNvSpPr>
            <a:spLocks noGrp="1"/>
          </p:cNvSpPr>
          <p:nvPr>
            <p:ph sz="half" idx="1"/>
          </p:nvPr>
        </p:nvSpPr>
        <p:spPr>
          <a:xfrm>
            <a:off x="308242" y="1763046"/>
            <a:ext cx="4158029" cy="4524738"/>
          </a:xfrm>
        </p:spPr>
        <p:txBody>
          <a:bodyPr>
            <a:normAutofit fontScale="77500" lnSpcReduction="20000"/>
          </a:bodyPr>
          <a:lstStyle/>
          <a:p>
            <a:endParaRPr lang="fr-FR" dirty="0" smtClean="0"/>
          </a:p>
          <a:p>
            <a:r>
              <a:rPr lang="fr-FR" sz="2400" dirty="0" smtClean="0"/>
              <a:t>Efficacité des CSM stimulées dans le traitement en un temps et </a:t>
            </a:r>
            <a:r>
              <a:rPr lang="fr-FR" sz="2400" dirty="0"/>
              <a:t>la cicatrisation de larges lésions </a:t>
            </a:r>
            <a:r>
              <a:rPr lang="fr-FR" sz="2400" dirty="0" err="1"/>
              <a:t>ostéochondrales</a:t>
            </a:r>
            <a:r>
              <a:rPr lang="fr-FR" sz="2400" dirty="0"/>
              <a:t> du </a:t>
            </a:r>
            <a:r>
              <a:rPr lang="fr-FR" sz="2400" dirty="0" smtClean="0"/>
              <a:t>genou</a:t>
            </a:r>
          </a:p>
          <a:p>
            <a:r>
              <a:rPr lang="fr-FR" sz="2400" dirty="0"/>
              <a:t>R</a:t>
            </a:r>
            <a:r>
              <a:rPr lang="fr-FR" sz="2400" dirty="0" smtClean="0"/>
              <a:t>ésultats </a:t>
            </a:r>
            <a:r>
              <a:rPr lang="fr-FR" sz="2400" dirty="0"/>
              <a:t>cliniques préliminaires au moins comparables et supérieurs à ceux des autres techniques de réparation du cartilage, et plus économique.</a:t>
            </a:r>
            <a:r>
              <a:rPr lang="en-GB" sz="2400" dirty="0"/>
              <a:t> </a:t>
            </a:r>
            <a:r>
              <a:rPr lang="en-GB" sz="2400" dirty="0" smtClean="0"/>
              <a:t> </a:t>
            </a:r>
            <a:endParaRPr lang="fr-FR" sz="2400" dirty="0"/>
          </a:p>
        </p:txBody>
      </p:sp>
      <p:sp>
        <p:nvSpPr>
          <p:cNvPr id="4" name="Espace réservé du contenu 3"/>
          <p:cNvSpPr>
            <a:spLocks noGrp="1"/>
          </p:cNvSpPr>
          <p:nvPr>
            <p:ph sz="half" idx="2"/>
          </p:nvPr>
        </p:nvSpPr>
        <p:spPr>
          <a:xfrm>
            <a:off x="4648198" y="1763046"/>
            <a:ext cx="4191001" cy="4524738"/>
          </a:xfrm>
        </p:spPr>
        <p:txBody>
          <a:bodyPr>
            <a:normAutofit fontScale="77500" lnSpcReduction="20000"/>
          </a:bodyPr>
          <a:lstStyle/>
          <a:p>
            <a:endParaRPr lang="fr-FR" dirty="0" smtClean="0"/>
          </a:p>
          <a:p>
            <a:r>
              <a:rPr lang="fr-FR" dirty="0" smtClean="0"/>
              <a:t>Cette </a:t>
            </a:r>
            <a:r>
              <a:rPr lang="fr-FR" dirty="0"/>
              <a:t>technique, chez certains patients encore jeunes et en bonnes conditions physiques, et couplée si nécessaire au traitement des pathologies mécaniques associées, peut permettre d’éviter la mise en place de prothèse mono-</a:t>
            </a:r>
            <a:r>
              <a:rPr lang="fr-FR" dirty="0" err="1"/>
              <a:t>compartimentale</a:t>
            </a:r>
            <a:r>
              <a:rPr lang="fr-FR" dirty="0"/>
              <a:t>.</a:t>
            </a:r>
            <a:r>
              <a:rPr lang="en-GB" dirty="0"/>
              <a:t> </a:t>
            </a:r>
            <a:endParaRPr lang="en-GB" dirty="0" smtClean="0"/>
          </a:p>
          <a:p>
            <a:r>
              <a:rPr lang="en-GB" dirty="0" err="1" smtClean="0"/>
              <a:t>Nécessité</a:t>
            </a:r>
            <a:r>
              <a:rPr lang="en-GB" dirty="0" smtClean="0"/>
              <a:t> d’un </a:t>
            </a:r>
            <a:r>
              <a:rPr lang="fr-FR" dirty="0" smtClean="0"/>
              <a:t>plus </a:t>
            </a:r>
            <a:r>
              <a:rPr lang="fr-FR" dirty="0"/>
              <a:t>grand nombre de patient et un plus long </a:t>
            </a:r>
            <a:r>
              <a:rPr lang="fr-FR" dirty="0" smtClean="0"/>
              <a:t>recul</a:t>
            </a:r>
            <a:r>
              <a:rPr lang="fr-FR" dirty="0"/>
              <a:t> </a:t>
            </a:r>
            <a:r>
              <a:rPr lang="fr-FR" dirty="0" smtClean="0"/>
              <a:t>pour confirmer </a:t>
            </a:r>
            <a:r>
              <a:rPr lang="fr-FR" dirty="0"/>
              <a:t>ces résultats intermédiaires.</a:t>
            </a:r>
            <a:r>
              <a:rPr lang="en-GB" dirty="0"/>
              <a:t> </a:t>
            </a:r>
            <a:endParaRPr lang="fr-FR" dirty="0"/>
          </a:p>
        </p:txBody>
      </p:sp>
    </p:spTree>
    <p:extLst>
      <p:ext uri="{BB962C8B-B14F-4D97-AF65-F5344CB8AC3E}">
        <p14:creationId xmlns:p14="http://schemas.microsoft.com/office/powerpoint/2010/main" val="16723761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Arthrose Genou et CSM</a:t>
            </a:r>
            <a:br>
              <a:rPr lang="fr-FR" sz="3200" b="1" dirty="0"/>
            </a:br>
            <a:endParaRPr lang="fr-FR" sz="3200" dirty="0"/>
          </a:p>
        </p:txBody>
      </p:sp>
      <p:sp>
        <p:nvSpPr>
          <p:cNvPr id="3" name="Espace réservé du contenu 2"/>
          <p:cNvSpPr>
            <a:spLocks noGrp="1"/>
          </p:cNvSpPr>
          <p:nvPr>
            <p:ph idx="1"/>
          </p:nvPr>
        </p:nvSpPr>
        <p:spPr/>
        <p:txBody>
          <a:bodyPr>
            <a:normAutofit/>
          </a:bodyPr>
          <a:lstStyle/>
          <a:p>
            <a:pPr marL="0" indent="0" algn="ctr">
              <a:buNone/>
            </a:pPr>
            <a:r>
              <a:rPr lang="fr-FR" sz="4800" b="1" dirty="0" smtClean="0"/>
              <a:t> </a:t>
            </a:r>
            <a:endParaRPr lang="fr-FR" sz="4800" b="1" dirty="0"/>
          </a:p>
        </p:txBody>
      </p:sp>
      <p:pic>
        <p:nvPicPr>
          <p:cNvPr id="4" name="Image 3"/>
          <p:cNvPicPr>
            <a:picLocks noChangeAspect="1"/>
          </p:cNvPicPr>
          <p:nvPr/>
        </p:nvPicPr>
        <p:blipFill>
          <a:blip r:embed="rId2"/>
          <a:stretch>
            <a:fillRect/>
          </a:stretch>
        </p:blipFill>
        <p:spPr>
          <a:xfrm>
            <a:off x="633301" y="887563"/>
            <a:ext cx="7822142" cy="4924275"/>
          </a:xfrm>
          <a:prstGeom prst="rect">
            <a:avLst/>
          </a:prstGeom>
        </p:spPr>
      </p:pic>
      <p:sp>
        <p:nvSpPr>
          <p:cNvPr id="5" name="Rectangle 4"/>
          <p:cNvSpPr/>
          <p:nvPr/>
        </p:nvSpPr>
        <p:spPr>
          <a:xfrm>
            <a:off x="5378838" y="1355299"/>
            <a:ext cx="2396058" cy="923330"/>
          </a:xfrm>
          <a:prstGeom prst="rect">
            <a:avLst/>
          </a:prstGeom>
          <a:noFill/>
          <a:effectLst>
            <a:glow rad="101600">
              <a:schemeClr val="accent2">
                <a:satMod val="175000"/>
                <a:alpha val="40000"/>
              </a:schemeClr>
            </a:glow>
          </a:effectLst>
        </p:spPr>
        <p:txBody>
          <a:bodyPr wrap="none" lIns="91440" tIns="45720" rIns="91440" bIns="45720">
            <a:spAutoFit/>
          </a:bodyPr>
          <a:lstStyle/>
          <a:p>
            <a:pPr algn="ctr"/>
            <a:r>
              <a:rPr lang="fr-F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Merci !</a:t>
            </a: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257611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900" y="244158"/>
            <a:ext cx="8544469" cy="1339850"/>
          </a:xfrm>
        </p:spPr>
        <p:txBody>
          <a:bodyPr>
            <a:noAutofit/>
          </a:bodyPr>
          <a:lstStyle/>
          <a:p>
            <a:r>
              <a:rPr lang="fr-FR" sz="3200" b="1" dirty="0"/>
              <a:t>CSM et Arthrose Genou</a:t>
            </a:r>
            <a:br>
              <a:rPr lang="fr-FR" sz="3200" b="1" dirty="0"/>
            </a:br>
            <a:r>
              <a:rPr lang="fr-FR" sz="3200" b="1" dirty="0"/>
              <a:t>T</a:t>
            </a:r>
            <a:r>
              <a:rPr lang="fr-FR" sz="3200" b="1" dirty="0" smtClean="0"/>
              <a:t>echniques </a:t>
            </a:r>
            <a:r>
              <a:rPr lang="fr-FR" sz="3200" b="1" dirty="0"/>
              <a:t>actuelles de réparation du cartilage </a:t>
            </a:r>
            <a:r>
              <a:rPr lang="fr-FR" sz="3200" b="1" dirty="0" smtClean="0"/>
              <a:t>(2)</a:t>
            </a:r>
            <a:endParaRPr lang="fr-FR" sz="3200" b="1" dirty="0"/>
          </a:p>
        </p:txBody>
      </p:sp>
      <p:sp>
        <p:nvSpPr>
          <p:cNvPr id="3" name="Espace réservé du contenu 2"/>
          <p:cNvSpPr>
            <a:spLocks noGrp="1"/>
          </p:cNvSpPr>
          <p:nvPr>
            <p:ph idx="1"/>
          </p:nvPr>
        </p:nvSpPr>
        <p:spPr>
          <a:xfrm>
            <a:off x="332901" y="1750716"/>
            <a:ext cx="8544469" cy="4537068"/>
          </a:xfrm>
        </p:spPr>
        <p:txBody>
          <a:bodyPr>
            <a:normAutofit fontScale="92500" lnSpcReduction="20000"/>
          </a:bodyPr>
          <a:lstStyle/>
          <a:p>
            <a:r>
              <a:rPr lang="fr-FR" sz="2600" dirty="0" err="1" smtClean="0"/>
              <a:t>Microfractures</a:t>
            </a:r>
            <a:r>
              <a:rPr lang="fr-FR" sz="2600" dirty="0" smtClean="0"/>
              <a:t> et abrasion arthroplastie: 70% BR, </a:t>
            </a:r>
            <a:r>
              <a:rPr lang="fr-FR" sz="2600" dirty="0" err="1" smtClean="0"/>
              <a:t>défect</a:t>
            </a:r>
            <a:r>
              <a:rPr lang="fr-FR" sz="2600" dirty="0" smtClean="0"/>
              <a:t> &lt; 3cm2, fibrocartilage à dégradation progressive; amélioration clinique avec AH ou PRP de complément</a:t>
            </a:r>
          </a:p>
          <a:p>
            <a:r>
              <a:rPr lang="fr-FR" sz="2600" dirty="0" smtClean="0"/>
              <a:t>Greffe </a:t>
            </a:r>
            <a:r>
              <a:rPr lang="fr-FR" sz="2600" dirty="0" err="1" smtClean="0"/>
              <a:t>ostéochondrale</a:t>
            </a:r>
            <a:r>
              <a:rPr lang="fr-FR" sz="2600" dirty="0" smtClean="0"/>
              <a:t> (sélection des donneurs)</a:t>
            </a:r>
          </a:p>
          <a:p>
            <a:r>
              <a:rPr lang="fr-FR" sz="2600" dirty="0"/>
              <a:t>G</a:t>
            </a:r>
            <a:r>
              <a:rPr lang="fr-FR" sz="2600" dirty="0" smtClean="0"/>
              <a:t>reffe </a:t>
            </a:r>
            <a:r>
              <a:rPr lang="fr-FR" sz="2600" dirty="0"/>
              <a:t>ostéochondrale autologue ou </a:t>
            </a:r>
            <a:r>
              <a:rPr lang="fr-FR" sz="2600" dirty="0" err="1" smtClean="0"/>
              <a:t>mosaïcplastie</a:t>
            </a:r>
            <a:r>
              <a:rPr lang="fr-FR" sz="2600" dirty="0"/>
              <a:t> : petit </a:t>
            </a:r>
            <a:r>
              <a:rPr lang="fr-FR" sz="2600" dirty="0" err="1"/>
              <a:t>défect</a:t>
            </a:r>
            <a:r>
              <a:rPr lang="fr-FR" sz="2600" dirty="0"/>
              <a:t> </a:t>
            </a:r>
            <a:r>
              <a:rPr lang="fr-FR" sz="2600" dirty="0" smtClean="0"/>
              <a:t>&lt; 2 cm</a:t>
            </a:r>
            <a:r>
              <a:rPr lang="fr-FR" sz="2600" baseline="30000" dirty="0" smtClean="0"/>
              <a:t>2</a:t>
            </a:r>
            <a:r>
              <a:rPr lang="fr-FR" sz="2600" dirty="0"/>
              <a:t> </a:t>
            </a:r>
            <a:r>
              <a:rPr lang="fr-FR" sz="2600" dirty="0" smtClean="0"/>
              <a:t>; morbidité </a:t>
            </a:r>
            <a:r>
              <a:rPr lang="fr-FR" sz="2600" dirty="0"/>
              <a:t>de la zone </a:t>
            </a:r>
            <a:r>
              <a:rPr lang="fr-FR" sz="2600" dirty="0" smtClean="0"/>
              <a:t>donneuse</a:t>
            </a:r>
          </a:p>
          <a:p>
            <a:r>
              <a:rPr lang="fr-FR" sz="2600" dirty="0" smtClean="0"/>
              <a:t>Implantation </a:t>
            </a:r>
            <a:r>
              <a:rPr lang="fr-FR" sz="2600" dirty="0"/>
              <a:t>de </a:t>
            </a:r>
            <a:r>
              <a:rPr lang="fr-FR" sz="2600" dirty="0" err="1"/>
              <a:t>chondrocytes</a:t>
            </a:r>
            <a:r>
              <a:rPr lang="fr-FR" sz="2600" dirty="0"/>
              <a:t> </a:t>
            </a:r>
            <a:r>
              <a:rPr lang="fr-FR" sz="2600" dirty="0" smtClean="0"/>
              <a:t>autologues (ACI)</a:t>
            </a:r>
            <a:r>
              <a:rPr lang="fr-FR" sz="2600" dirty="0"/>
              <a:t> : efficacité non </a:t>
            </a:r>
            <a:r>
              <a:rPr lang="fr-FR" sz="2600" dirty="0" smtClean="0"/>
              <a:t>démontrée; </a:t>
            </a:r>
            <a:r>
              <a:rPr lang="fr-FR" sz="2600" dirty="0"/>
              <a:t>lésion traumatique et non </a:t>
            </a:r>
            <a:r>
              <a:rPr lang="fr-FR" sz="2600" dirty="0" smtClean="0"/>
              <a:t>arthrosique; </a:t>
            </a:r>
            <a:r>
              <a:rPr lang="fr-FR" sz="2600" dirty="0"/>
              <a:t>limitation en </a:t>
            </a:r>
            <a:r>
              <a:rPr lang="fr-FR" sz="2600" dirty="0" smtClean="0"/>
              <a:t>taille </a:t>
            </a:r>
            <a:r>
              <a:rPr lang="fr-FR" sz="2600" dirty="0" err="1" smtClean="0"/>
              <a:t>défect</a:t>
            </a:r>
            <a:r>
              <a:rPr lang="fr-FR" sz="2600" dirty="0"/>
              <a:t>;</a:t>
            </a:r>
            <a:r>
              <a:rPr lang="fr-FR" sz="2600" dirty="0" smtClean="0"/>
              <a:t> </a:t>
            </a:r>
            <a:r>
              <a:rPr lang="fr-FR" sz="2600" dirty="0"/>
              <a:t>procédure en 2 temps (</a:t>
            </a:r>
            <a:r>
              <a:rPr lang="fr-FR" sz="2600" dirty="0" smtClean="0"/>
              <a:t>biopsie, </a:t>
            </a:r>
            <a:r>
              <a:rPr lang="fr-FR" sz="2600" dirty="0"/>
              <a:t>culture et transplantation) , et manipulation in vitro, avec possible contamination et transformation maligne en cas d'altérations génétiques de cellules cultivées</a:t>
            </a:r>
            <a:r>
              <a:rPr lang="fr-FR" sz="2600" dirty="0" smtClean="0"/>
              <a:t>.</a:t>
            </a:r>
          </a:p>
          <a:p>
            <a:pPr marL="0" indent="0" algn="ctr">
              <a:buNone/>
            </a:pPr>
            <a:r>
              <a:rPr lang="en-GB" sz="2600" dirty="0" smtClean="0"/>
              <a:t>                 </a:t>
            </a:r>
            <a:r>
              <a:rPr lang="en-GB" sz="2600" b="1" dirty="0" smtClean="0"/>
              <a:t>  </a:t>
            </a:r>
            <a:r>
              <a:rPr lang="en-GB" sz="2600" b="1" dirty="0" err="1" smtClean="0"/>
              <a:t>Nécessité</a:t>
            </a:r>
            <a:r>
              <a:rPr lang="en-GB" sz="2600" b="1" dirty="0" smtClean="0"/>
              <a:t> </a:t>
            </a:r>
            <a:r>
              <a:rPr lang="en-GB" sz="2600" b="1" dirty="0" err="1"/>
              <a:t>d’une</a:t>
            </a:r>
            <a:r>
              <a:rPr lang="en-GB" sz="2600" b="1" dirty="0"/>
              <a:t> </a:t>
            </a:r>
            <a:r>
              <a:rPr lang="en-GB" sz="2600" b="1" dirty="0" err="1"/>
              <a:t>meilleure</a:t>
            </a:r>
            <a:r>
              <a:rPr lang="en-GB" sz="2600" b="1" dirty="0"/>
              <a:t> technique de </a:t>
            </a:r>
            <a:r>
              <a:rPr lang="en-GB" sz="2600" b="1" dirty="0" err="1"/>
              <a:t>réparation</a:t>
            </a:r>
            <a:r>
              <a:rPr lang="en-GB" sz="2600" b="1" dirty="0"/>
              <a:t> </a:t>
            </a:r>
            <a:r>
              <a:rPr lang="en-GB" sz="2600" b="1" dirty="0" err="1"/>
              <a:t>causant</a:t>
            </a:r>
            <a:r>
              <a:rPr lang="en-GB" sz="2600" b="1" dirty="0"/>
              <a:t> </a:t>
            </a:r>
            <a:r>
              <a:rPr lang="en-GB" sz="2600" b="1" dirty="0" err="1"/>
              <a:t>moins</a:t>
            </a:r>
            <a:r>
              <a:rPr lang="en-GB" sz="2600" b="1" dirty="0"/>
              <a:t> de </a:t>
            </a:r>
            <a:r>
              <a:rPr lang="en-GB" sz="2600" b="1" dirty="0" err="1"/>
              <a:t>morbidité</a:t>
            </a:r>
            <a:r>
              <a:rPr lang="en-GB" sz="2600" b="1" dirty="0"/>
              <a:t>.</a:t>
            </a:r>
            <a:endParaRPr lang="fr-FR" sz="2600" b="1" dirty="0"/>
          </a:p>
          <a:p>
            <a:endParaRPr lang="fr-FR" sz="2000" dirty="0" smtClean="0"/>
          </a:p>
          <a:p>
            <a:endParaRPr lang="fr-FR" dirty="0" smtClean="0"/>
          </a:p>
          <a:p>
            <a:endParaRPr lang="fr-FR" dirty="0"/>
          </a:p>
          <a:p>
            <a:endParaRPr lang="fr-FR" dirty="0"/>
          </a:p>
          <a:p>
            <a:endParaRPr lang="fr-FR" dirty="0"/>
          </a:p>
        </p:txBody>
      </p:sp>
      <p:sp>
        <p:nvSpPr>
          <p:cNvPr id="4" name="Flèche vers la droite 3"/>
          <p:cNvSpPr/>
          <p:nvPr/>
        </p:nvSpPr>
        <p:spPr>
          <a:xfrm>
            <a:off x="705432" y="5554136"/>
            <a:ext cx="978408" cy="2032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chemeClr val="tx1"/>
                </a:solidFill>
              </a:ln>
              <a:solidFill>
                <a:schemeClr val="tx1"/>
              </a:solidFill>
            </a:endParaRPr>
          </a:p>
        </p:txBody>
      </p:sp>
    </p:spTree>
    <p:extLst>
      <p:ext uri="{BB962C8B-B14F-4D97-AF65-F5344CB8AC3E}">
        <p14:creationId xmlns:p14="http://schemas.microsoft.com/office/powerpoint/2010/main" val="17501562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562" y="244158"/>
            <a:ext cx="8482820" cy="1339850"/>
          </a:xfrm>
        </p:spPr>
        <p:txBody>
          <a:bodyPr>
            <a:normAutofit fontScale="90000"/>
          </a:bodyPr>
          <a:lstStyle/>
          <a:p>
            <a:r>
              <a:rPr lang="fr-FR" sz="3200" b="1" dirty="0"/>
              <a:t>CSM et Arthrose Genou</a:t>
            </a:r>
            <a:br>
              <a:rPr lang="fr-FR" sz="3200" b="1" dirty="0"/>
            </a:br>
            <a:r>
              <a:rPr lang="fr-FR" sz="3200" b="1" dirty="0" smtClean="0"/>
              <a:t>Les</a:t>
            </a:r>
            <a:r>
              <a:rPr lang="fr-FR" sz="3200" b="1" dirty="0"/>
              <a:t> </a:t>
            </a:r>
            <a:r>
              <a:rPr lang="fr-FR" sz="3200" b="1" dirty="0" smtClean="0"/>
              <a:t>nouvelles techniques de </a:t>
            </a:r>
            <a:r>
              <a:rPr lang="fr-FR" sz="3200" b="1" dirty="0"/>
              <a:t>réparation du </a:t>
            </a:r>
            <a:r>
              <a:rPr lang="fr-FR" sz="3200" b="1" dirty="0" smtClean="0"/>
              <a:t>cartilage: </a:t>
            </a:r>
            <a:r>
              <a:rPr lang="fr-FR" sz="3200" b="1" dirty="0"/>
              <a:t>T</a:t>
            </a:r>
            <a:r>
              <a:rPr lang="fr-FR" sz="3200" b="1" dirty="0" smtClean="0"/>
              <a:t>hérapie Cellulaire (1)</a:t>
            </a:r>
            <a:endParaRPr lang="fr-FR" sz="3200" b="1" dirty="0"/>
          </a:p>
        </p:txBody>
      </p:sp>
      <p:sp>
        <p:nvSpPr>
          <p:cNvPr id="3" name="Espace réservé du contenu 2"/>
          <p:cNvSpPr>
            <a:spLocks noGrp="1"/>
          </p:cNvSpPr>
          <p:nvPr>
            <p:ph idx="1"/>
          </p:nvPr>
        </p:nvSpPr>
        <p:spPr>
          <a:xfrm>
            <a:off x="357562" y="1750716"/>
            <a:ext cx="8482820" cy="4598713"/>
          </a:xfrm>
        </p:spPr>
        <p:txBody>
          <a:bodyPr>
            <a:normAutofit fontScale="92500" lnSpcReduction="20000"/>
          </a:bodyPr>
          <a:lstStyle/>
          <a:p>
            <a:endParaRPr lang="fr-FR" dirty="0" smtClean="0"/>
          </a:p>
          <a:p>
            <a:r>
              <a:rPr lang="fr-FR" sz="2600" dirty="0" smtClean="0"/>
              <a:t>Malgré les nouvelles techniques émergentes de réparation du cartilage, la majorité des patients arthrosiques sont traités par techniques palliatives, lavage débridement et AINS, et pourraient bénéficier des nouvelles procédures chirurgicales de restauration. </a:t>
            </a:r>
          </a:p>
          <a:p>
            <a:r>
              <a:rPr lang="fr-FR" sz="2600" dirty="0" smtClean="0"/>
              <a:t>Les études actuelles: évaluation des résultats des </a:t>
            </a:r>
            <a:r>
              <a:rPr lang="fr-FR" sz="2600" dirty="0"/>
              <a:t>CSM autologues, </a:t>
            </a:r>
            <a:r>
              <a:rPr lang="fr-FR" sz="2600" b="1" dirty="0"/>
              <a:t>étendues en culture</a:t>
            </a:r>
            <a:r>
              <a:rPr lang="fr-FR" sz="2600" dirty="0"/>
              <a:t>, pour le traitement des </a:t>
            </a:r>
            <a:r>
              <a:rPr lang="fr-FR" sz="2600" dirty="0" err="1"/>
              <a:t>défects</a:t>
            </a:r>
            <a:r>
              <a:rPr lang="fr-FR" sz="2600" dirty="0"/>
              <a:t> </a:t>
            </a:r>
            <a:r>
              <a:rPr lang="fr-FR" sz="2600" dirty="0" err="1"/>
              <a:t>chondraux</a:t>
            </a:r>
            <a:r>
              <a:rPr lang="fr-FR" sz="2600" dirty="0"/>
              <a:t> </a:t>
            </a:r>
            <a:r>
              <a:rPr lang="fr-FR" sz="2600" dirty="0" smtClean="0"/>
              <a:t>du genou; </a:t>
            </a:r>
          </a:p>
          <a:p>
            <a:r>
              <a:rPr lang="fr-FR" sz="2600" dirty="0" smtClean="0"/>
              <a:t>Mais </a:t>
            </a:r>
            <a:r>
              <a:rPr lang="fr-FR" sz="2600" dirty="0"/>
              <a:t>procédures chirurgicales en deux </a:t>
            </a:r>
            <a:r>
              <a:rPr lang="fr-FR" sz="2600" dirty="0" smtClean="0"/>
              <a:t>temps, </a:t>
            </a:r>
            <a:r>
              <a:rPr lang="fr-FR" sz="2600" dirty="0"/>
              <a:t>manipulation in </a:t>
            </a:r>
            <a:r>
              <a:rPr lang="fr-FR" sz="2600" dirty="0" smtClean="0"/>
              <a:t>vitro, risque contamination et  </a:t>
            </a:r>
            <a:r>
              <a:rPr lang="fr-FR" sz="2600" dirty="0"/>
              <a:t>transformation maligne en cas d'altérations </a:t>
            </a:r>
            <a:r>
              <a:rPr lang="fr-FR" sz="2600" dirty="0" smtClean="0"/>
              <a:t>génétique ; résultats </a:t>
            </a:r>
            <a:r>
              <a:rPr lang="fr-FR" sz="2600" dirty="0"/>
              <a:t>finaux </a:t>
            </a:r>
            <a:r>
              <a:rPr lang="fr-FR" sz="2600" dirty="0" smtClean="0"/>
              <a:t>non satisfaisants, méthodes coûteuses, régulations administratives. </a:t>
            </a:r>
          </a:p>
          <a:p>
            <a:endParaRPr lang="fr-FR" dirty="0"/>
          </a:p>
        </p:txBody>
      </p:sp>
    </p:spTree>
    <p:extLst>
      <p:ext uri="{BB962C8B-B14F-4D97-AF65-F5344CB8AC3E}">
        <p14:creationId xmlns:p14="http://schemas.microsoft.com/office/powerpoint/2010/main" val="26489451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242" y="244158"/>
            <a:ext cx="8507480" cy="1339850"/>
          </a:xfrm>
        </p:spPr>
        <p:txBody>
          <a:bodyPr>
            <a:noAutofit/>
          </a:bodyPr>
          <a:lstStyle/>
          <a:p>
            <a:r>
              <a:rPr lang="fr-FR" sz="2800" b="1" dirty="0"/>
              <a:t>CSM et Arthrose Genou</a:t>
            </a:r>
            <a:br>
              <a:rPr lang="fr-FR" sz="2800" b="1" dirty="0"/>
            </a:br>
            <a:r>
              <a:rPr lang="fr-FR" sz="2800" b="1" dirty="0"/>
              <a:t>Les nouvelles techniques de réparation du cartilage: Thérapie Cellulaire </a:t>
            </a:r>
            <a:r>
              <a:rPr lang="fr-FR" sz="2800" b="1" dirty="0" smtClean="0"/>
              <a:t>(2)</a:t>
            </a:r>
            <a:endParaRPr lang="fr-FR" sz="2800" b="1" dirty="0"/>
          </a:p>
        </p:txBody>
      </p:sp>
      <p:sp>
        <p:nvSpPr>
          <p:cNvPr id="3" name="Espace réservé du contenu 2"/>
          <p:cNvSpPr>
            <a:spLocks noGrp="1"/>
          </p:cNvSpPr>
          <p:nvPr>
            <p:ph idx="1"/>
          </p:nvPr>
        </p:nvSpPr>
        <p:spPr>
          <a:xfrm>
            <a:off x="308242" y="1800032"/>
            <a:ext cx="8507480" cy="4524739"/>
          </a:xfrm>
        </p:spPr>
        <p:txBody>
          <a:bodyPr>
            <a:normAutofit fontScale="70000" lnSpcReduction="20000"/>
          </a:bodyPr>
          <a:lstStyle/>
          <a:p>
            <a:r>
              <a:rPr lang="en-GB" dirty="0"/>
              <a:t>Concentration </a:t>
            </a:r>
            <a:r>
              <a:rPr lang="en-GB" dirty="0" err="1"/>
              <a:t>approximative</a:t>
            </a:r>
            <a:r>
              <a:rPr lang="en-GB" dirty="0"/>
              <a:t> </a:t>
            </a:r>
            <a:r>
              <a:rPr lang="en-GB" dirty="0" err="1"/>
              <a:t>moyenne</a:t>
            </a:r>
            <a:r>
              <a:rPr lang="en-GB" dirty="0"/>
              <a:t> de 10-100 CSM </a:t>
            </a:r>
            <a:r>
              <a:rPr lang="en-GB" dirty="0" err="1"/>
              <a:t>sur</a:t>
            </a:r>
            <a:r>
              <a:rPr lang="en-GB" dirty="0"/>
              <a:t> 1x10</a:t>
            </a:r>
            <a:r>
              <a:rPr lang="en-GB" baseline="30000" dirty="0"/>
              <a:t>6</a:t>
            </a:r>
            <a:r>
              <a:rPr lang="en-GB" dirty="0"/>
              <a:t> cellules de </a:t>
            </a:r>
            <a:r>
              <a:rPr lang="fr-FR" dirty="0"/>
              <a:t>moelle </a:t>
            </a:r>
            <a:r>
              <a:rPr lang="fr-FR" dirty="0" smtClean="0"/>
              <a:t>osseuse (MO) : </a:t>
            </a:r>
            <a:r>
              <a:rPr lang="en-GB" dirty="0" err="1" smtClean="0"/>
              <a:t>isolée</a:t>
            </a:r>
            <a:r>
              <a:rPr lang="en-GB" dirty="0" smtClean="0"/>
              <a:t> </a:t>
            </a:r>
            <a:r>
              <a:rPr lang="en-GB" dirty="0"/>
              <a:t>par centrifugation avec un gradient </a:t>
            </a:r>
            <a:r>
              <a:rPr lang="en-GB" dirty="0" err="1" smtClean="0"/>
              <a:t>Ficoll</a:t>
            </a:r>
            <a:r>
              <a:rPr lang="en-GB" dirty="0" smtClean="0"/>
              <a:t>, </a:t>
            </a:r>
            <a:r>
              <a:rPr lang="en-GB" dirty="0" err="1" smtClean="0"/>
              <a:t>puis</a:t>
            </a:r>
            <a:r>
              <a:rPr lang="en-GB" dirty="0"/>
              <a:t> </a:t>
            </a:r>
            <a:r>
              <a:rPr lang="en-GB" dirty="0" smtClean="0"/>
              <a:t>extension en culture.</a:t>
            </a:r>
            <a:endParaRPr lang="fr-FR" dirty="0"/>
          </a:p>
          <a:p>
            <a:r>
              <a:rPr lang="fr-FR" dirty="0" smtClean="0"/>
              <a:t>Les nouveaux systèmes fermés de </a:t>
            </a:r>
            <a:r>
              <a:rPr lang="fr-FR" dirty="0"/>
              <a:t>séparateur </a:t>
            </a:r>
            <a:r>
              <a:rPr lang="fr-FR" dirty="0" smtClean="0"/>
              <a:t>cellulaire permettent d’isoler en un seul temps opératoire, les cellules souches mésenchymateuses et </a:t>
            </a:r>
            <a:r>
              <a:rPr lang="fr-FR" dirty="0" err="1" smtClean="0"/>
              <a:t>progéniteurs</a:t>
            </a:r>
            <a:r>
              <a:rPr lang="fr-FR" dirty="0" smtClean="0"/>
              <a:t> en grande quantité à partir de la moelle osseuse aspirée et concentrée;</a:t>
            </a:r>
          </a:p>
          <a:p>
            <a:r>
              <a:rPr lang="fr-FR" dirty="0" smtClean="0"/>
              <a:t>BMAC </a:t>
            </a:r>
            <a:r>
              <a:rPr lang="fr-FR" dirty="0" err="1"/>
              <a:t>H</a:t>
            </a:r>
            <a:r>
              <a:rPr lang="fr-FR" dirty="0" err="1" smtClean="0"/>
              <a:t>arvest</a:t>
            </a:r>
            <a:r>
              <a:rPr lang="fr-FR" dirty="0" smtClean="0"/>
              <a:t>; </a:t>
            </a:r>
            <a:r>
              <a:rPr lang="fr-FR" dirty="0" err="1" smtClean="0"/>
              <a:t>Biosafe</a:t>
            </a:r>
            <a:r>
              <a:rPr lang="fr-FR" dirty="0" smtClean="0"/>
              <a:t>: 60cc de MO (4,5x10</a:t>
            </a:r>
            <a:r>
              <a:rPr lang="fr-FR" baseline="30000" dirty="0" smtClean="0"/>
              <a:t>6 </a:t>
            </a:r>
            <a:r>
              <a:rPr lang="fr-FR" dirty="0" smtClean="0"/>
              <a:t>cellules </a:t>
            </a:r>
            <a:r>
              <a:rPr lang="fr-FR" dirty="0" err="1" smtClean="0"/>
              <a:t>mononucléées</a:t>
            </a:r>
            <a:r>
              <a:rPr lang="fr-FR" dirty="0" smtClean="0"/>
              <a:t>/ml) produisent 10cc avec 19x10</a:t>
            </a:r>
            <a:r>
              <a:rPr lang="fr-FR" baseline="30000" dirty="0" smtClean="0"/>
              <a:t>6</a:t>
            </a:r>
            <a:r>
              <a:rPr lang="fr-FR" dirty="0"/>
              <a:t>de cellules </a:t>
            </a:r>
            <a:r>
              <a:rPr lang="fr-FR" dirty="0" err="1" smtClean="0"/>
              <a:t>mononucléées</a:t>
            </a:r>
            <a:r>
              <a:rPr lang="fr-FR" dirty="0" smtClean="0"/>
              <a:t>/</a:t>
            </a:r>
            <a:r>
              <a:rPr lang="fr-FR" dirty="0"/>
              <a:t>ml </a:t>
            </a:r>
            <a:r>
              <a:rPr lang="fr-FR" dirty="0" smtClean="0"/>
              <a:t>; CSM: 0,01 </a:t>
            </a:r>
            <a:r>
              <a:rPr lang="fr-FR" dirty="0"/>
              <a:t>à 0,001% des cellules </a:t>
            </a:r>
            <a:r>
              <a:rPr lang="fr-FR" dirty="0" err="1"/>
              <a:t>mononucléées</a:t>
            </a:r>
            <a:r>
              <a:rPr lang="en-GB" dirty="0"/>
              <a:t> </a:t>
            </a:r>
            <a:r>
              <a:rPr lang="en-GB" dirty="0" smtClean="0"/>
              <a:t>;  </a:t>
            </a:r>
            <a:r>
              <a:rPr lang="fr-FR" dirty="0" smtClean="0"/>
              <a:t>3040 CFU/cm</a:t>
            </a:r>
            <a:r>
              <a:rPr lang="fr-FR" baseline="30000" dirty="0" smtClean="0"/>
              <a:t>3</a:t>
            </a:r>
            <a:endParaRPr lang="fr-FR" dirty="0" smtClean="0"/>
          </a:p>
          <a:p>
            <a:r>
              <a:rPr lang="fr-FR" dirty="0" smtClean="0"/>
              <a:t>Une seule étape de concentration et réduction de volume, avec un rendement de 70%</a:t>
            </a:r>
          </a:p>
        </p:txBody>
      </p:sp>
    </p:spTree>
    <p:extLst>
      <p:ext uri="{BB962C8B-B14F-4D97-AF65-F5344CB8AC3E}">
        <p14:creationId xmlns:p14="http://schemas.microsoft.com/office/powerpoint/2010/main" val="16505923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3840" y="254318"/>
            <a:ext cx="8229600" cy="1143000"/>
          </a:xfrm>
        </p:spPr>
        <p:txBody>
          <a:bodyPr>
            <a:noAutofit/>
          </a:bodyPr>
          <a:lstStyle/>
          <a:p>
            <a:r>
              <a:rPr lang="fr-FR" sz="2800" dirty="0" smtClean="0"/>
              <a:t> </a:t>
            </a:r>
            <a:r>
              <a:rPr lang="fr-FR" sz="2800" b="1" dirty="0" smtClean="0"/>
              <a:t>Arthrose Genou et Thérapie </a:t>
            </a:r>
            <a:r>
              <a:rPr lang="fr-FR" sz="2800" b="1" dirty="0" smtClean="0"/>
              <a:t>Cellulaire:                            les </a:t>
            </a:r>
            <a:r>
              <a:rPr lang="fr-FR" sz="2800" b="1" dirty="0" smtClean="0"/>
              <a:t>cellules souches mésenchymateuses </a:t>
            </a:r>
            <a:endParaRPr lang="fr-FR" sz="2800" b="1" dirty="0"/>
          </a:p>
        </p:txBody>
      </p:sp>
      <p:sp>
        <p:nvSpPr>
          <p:cNvPr id="3" name="Espace réservé du contenu 2"/>
          <p:cNvSpPr>
            <a:spLocks noGrp="1"/>
          </p:cNvSpPr>
          <p:nvPr>
            <p:ph idx="1"/>
          </p:nvPr>
        </p:nvSpPr>
        <p:spPr>
          <a:xfrm>
            <a:off x="209605" y="1783365"/>
            <a:ext cx="8606117" cy="4722422"/>
          </a:xfrm>
        </p:spPr>
        <p:txBody>
          <a:bodyPr>
            <a:noAutofit/>
          </a:bodyPr>
          <a:lstStyle/>
          <a:p>
            <a:r>
              <a:rPr lang="fr-FR" sz="1800" dirty="0"/>
              <a:t>Les </a:t>
            </a:r>
            <a:r>
              <a:rPr lang="fr-FR" sz="1800" dirty="0" smtClean="0"/>
              <a:t>CSM sont </a:t>
            </a:r>
            <a:r>
              <a:rPr lang="fr-FR" sz="1800" dirty="0"/>
              <a:t>des </a:t>
            </a:r>
            <a:r>
              <a:rPr lang="fr-FR" sz="1800" dirty="0" smtClean="0"/>
              <a:t>cellules </a:t>
            </a:r>
            <a:r>
              <a:rPr lang="fr-FR" sz="1800" dirty="0"/>
              <a:t>adhérentes au plastique et d’apparence fibroblastique en culture; Capables de générer </a:t>
            </a:r>
            <a:r>
              <a:rPr lang="fr-FR" sz="1800" i="1" dirty="0"/>
              <a:t>in vitro </a:t>
            </a:r>
            <a:r>
              <a:rPr lang="fr-FR" sz="1800" dirty="0"/>
              <a:t>des CFU-f (unités formant des colonies de type fibroblastiques</a:t>
            </a:r>
            <a:endParaRPr lang="en-GB" sz="1800" dirty="0"/>
          </a:p>
          <a:p>
            <a:r>
              <a:rPr lang="fr-FR" sz="1800" dirty="0"/>
              <a:t>Phénotypes CD73+, CD90+, CD105+ (…) / CD34-</a:t>
            </a:r>
            <a:r>
              <a:rPr lang="fr-FR" sz="1800" dirty="0" smtClean="0"/>
              <a:t>, CD45</a:t>
            </a:r>
            <a:r>
              <a:rPr lang="en-GB" sz="1800" dirty="0" smtClean="0"/>
              <a:t> </a:t>
            </a:r>
            <a:r>
              <a:rPr lang="en-GB" sz="1800" dirty="0" smtClean="0"/>
              <a:t>; </a:t>
            </a:r>
            <a:r>
              <a:rPr lang="fr-FR" sz="1800" dirty="0" smtClean="0"/>
              <a:t>Origines</a:t>
            </a:r>
            <a:r>
              <a:rPr lang="fr-FR" sz="1800" dirty="0"/>
              <a:t> : MO, </a:t>
            </a:r>
            <a:r>
              <a:rPr lang="fr-FR" sz="1800" dirty="0" err="1"/>
              <a:t>T</a:t>
            </a:r>
            <a:r>
              <a:rPr lang="fr-FR" sz="1800" dirty="0"/>
              <a:t>. Adipeux (500 fois plus), </a:t>
            </a:r>
            <a:r>
              <a:rPr lang="fr-FR" sz="1800" dirty="0" smtClean="0"/>
              <a:t>…</a:t>
            </a:r>
            <a:endParaRPr lang="fr-FR" sz="1800" dirty="0"/>
          </a:p>
          <a:p>
            <a:r>
              <a:rPr lang="fr-FR" sz="1800" dirty="0"/>
              <a:t>C</a:t>
            </a:r>
            <a:r>
              <a:rPr lang="fr-FR" sz="1800" dirty="0" smtClean="0"/>
              <a:t>apables </a:t>
            </a:r>
            <a:r>
              <a:rPr lang="fr-FR" sz="1800" dirty="0"/>
              <a:t>de </a:t>
            </a:r>
            <a:r>
              <a:rPr lang="fr-FR" sz="1800" dirty="0" smtClean="0"/>
              <a:t>: se renouveler </a:t>
            </a:r>
            <a:r>
              <a:rPr lang="en-GB" sz="1800" dirty="0" smtClean="0"/>
              <a:t>; se </a:t>
            </a:r>
            <a:r>
              <a:rPr lang="en-GB" sz="1800" dirty="0" err="1" smtClean="0"/>
              <a:t>différencier</a:t>
            </a:r>
            <a:r>
              <a:rPr lang="en-GB" sz="1800" dirty="0" smtClean="0"/>
              <a:t>; </a:t>
            </a:r>
            <a:r>
              <a:rPr lang="en-GB" sz="1800" dirty="0" err="1" smtClean="0"/>
              <a:t>Multipotentes</a:t>
            </a:r>
            <a:r>
              <a:rPr lang="en-GB" sz="1800" dirty="0"/>
              <a:t>: </a:t>
            </a:r>
            <a:r>
              <a:rPr lang="en-GB" sz="1800" dirty="0" err="1"/>
              <a:t>produisent</a:t>
            </a:r>
            <a:r>
              <a:rPr lang="en-GB" sz="1800" dirty="0"/>
              <a:t> les </a:t>
            </a:r>
            <a:r>
              <a:rPr lang="en-GB" sz="1800" dirty="0" err="1"/>
              <a:t>tissus</a:t>
            </a:r>
            <a:r>
              <a:rPr lang="en-GB" sz="1800" dirty="0"/>
              <a:t> d’un </a:t>
            </a:r>
            <a:r>
              <a:rPr lang="en-GB" sz="1800" dirty="0" err="1" smtClean="0"/>
              <a:t>feuillet</a:t>
            </a:r>
            <a:r>
              <a:rPr lang="en-GB" sz="1800" dirty="0" smtClean="0"/>
              <a:t> : </a:t>
            </a:r>
            <a:r>
              <a:rPr lang="en-GB" sz="1800" dirty="0" err="1" smtClean="0"/>
              <a:t>capables</a:t>
            </a:r>
            <a:r>
              <a:rPr lang="en-GB" sz="1800" dirty="0" smtClean="0"/>
              <a:t> </a:t>
            </a:r>
            <a:r>
              <a:rPr lang="en-GB" sz="1800" dirty="0"/>
              <a:t>de </a:t>
            </a:r>
            <a:r>
              <a:rPr lang="en-GB" sz="1800" dirty="0" err="1"/>
              <a:t>donner</a:t>
            </a:r>
            <a:r>
              <a:rPr lang="en-GB" sz="1800" dirty="0"/>
              <a:t> </a:t>
            </a:r>
            <a:r>
              <a:rPr lang="en-GB" sz="1800" dirty="0" smtClean="0"/>
              <a:t>cellules </a:t>
            </a:r>
            <a:r>
              <a:rPr lang="en-GB" sz="1800" dirty="0" err="1"/>
              <a:t>os</a:t>
            </a:r>
            <a:r>
              <a:rPr lang="en-GB" sz="1800" dirty="0"/>
              <a:t>, </a:t>
            </a:r>
            <a:r>
              <a:rPr lang="en-GB" sz="1800" dirty="0" smtClean="0"/>
              <a:t>cartilage, </a:t>
            </a:r>
            <a:r>
              <a:rPr lang="en-GB" sz="1800" dirty="0" err="1" smtClean="0"/>
              <a:t>adipeux</a:t>
            </a:r>
            <a:r>
              <a:rPr lang="en-GB" sz="1800" dirty="0" smtClean="0"/>
              <a:t>(</a:t>
            </a:r>
            <a:r>
              <a:rPr lang="en-GB" sz="1800" dirty="0" err="1"/>
              <a:t>mésoderme</a:t>
            </a:r>
            <a:r>
              <a:rPr lang="en-GB" sz="1800" dirty="0" smtClean="0"/>
              <a:t>)</a:t>
            </a:r>
          </a:p>
          <a:p>
            <a:r>
              <a:rPr lang="en-GB" sz="1800" b="1" dirty="0" err="1" smtClean="0"/>
              <a:t>Plasticité</a:t>
            </a:r>
            <a:r>
              <a:rPr lang="en-GB" sz="1800" b="1" dirty="0" smtClean="0"/>
              <a:t> </a:t>
            </a:r>
            <a:r>
              <a:rPr lang="en-GB" sz="1800" dirty="0" smtClean="0"/>
              <a:t>: </a:t>
            </a:r>
            <a:r>
              <a:rPr lang="en-GB" sz="1800" dirty="0" err="1" smtClean="0"/>
              <a:t>différenciation</a:t>
            </a:r>
            <a:r>
              <a:rPr lang="en-GB" sz="1800" dirty="0" smtClean="0"/>
              <a:t> des CSM en chondrocyte </a:t>
            </a:r>
            <a:r>
              <a:rPr lang="en-GB" sz="1800" dirty="0" err="1" smtClean="0"/>
              <a:t>ou</a:t>
            </a:r>
            <a:r>
              <a:rPr lang="en-GB" sz="1800" dirty="0" smtClean="0"/>
              <a:t> en </a:t>
            </a:r>
            <a:r>
              <a:rPr lang="en-GB" sz="1800" dirty="0" err="1"/>
              <a:t>ostéoblaste</a:t>
            </a:r>
            <a:r>
              <a:rPr lang="en-GB" sz="1800" dirty="0"/>
              <a:t> </a:t>
            </a:r>
            <a:r>
              <a:rPr lang="en-GB" sz="1800" dirty="0" err="1" smtClean="0"/>
              <a:t>dans</a:t>
            </a:r>
            <a:r>
              <a:rPr lang="en-GB" sz="1800" dirty="0" smtClean="0"/>
              <a:t> un </a:t>
            </a:r>
            <a:r>
              <a:rPr lang="en-GB" sz="1800" dirty="0" err="1" smtClean="0"/>
              <a:t>environnement</a:t>
            </a:r>
            <a:r>
              <a:rPr lang="en-GB" sz="1800" dirty="0" smtClean="0"/>
              <a:t> </a:t>
            </a:r>
            <a:r>
              <a:rPr lang="en-GB" sz="1800" dirty="0" err="1" smtClean="0"/>
              <a:t>cartilagineux</a:t>
            </a:r>
            <a:r>
              <a:rPr lang="en-GB" sz="1800" dirty="0" smtClean="0"/>
              <a:t> </a:t>
            </a:r>
            <a:r>
              <a:rPr lang="en-GB" sz="1800" dirty="0" err="1" smtClean="0"/>
              <a:t>ou</a:t>
            </a:r>
            <a:r>
              <a:rPr lang="en-GB" sz="1800" dirty="0" smtClean="0"/>
              <a:t> </a:t>
            </a:r>
            <a:r>
              <a:rPr lang="en-GB" sz="1800" dirty="0" err="1" smtClean="0"/>
              <a:t>osseux</a:t>
            </a:r>
            <a:r>
              <a:rPr lang="en-GB" sz="1800" dirty="0"/>
              <a:t> </a:t>
            </a:r>
            <a:r>
              <a:rPr lang="en-GB" sz="1800" dirty="0" smtClean="0"/>
              <a:t>; </a:t>
            </a:r>
            <a:r>
              <a:rPr lang="en-GB" sz="1800" b="1" dirty="0" err="1" smtClean="0"/>
              <a:t>effet</a:t>
            </a:r>
            <a:r>
              <a:rPr lang="en-GB" sz="1800" b="1" dirty="0" smtClean="0"/>
              <a:t> </a:t>
            </a:r>
            <a:r>
              <a:rPr lang="en-GB" sz="1800" b="1" dirty="0" err="1" smtClean="0"/>
              <a:t>trophique</a:t>
            </a:r>
            <a:r>
              <a:rPr lang="en-GB" sz="1800" dirty="0" smtClean="0"/>
              <a:t>: mobilisation et homing au site </a:t>
            </a:r>
            <a:r>
              <a:rPr lang="en-GB" sz="1800" dirty="0" err="1" smtClean="0"/>
              <a:t>lésé</a:t>
            </a:r>
            <a:r>
              <a:rPr lang="en-GB" sz="1800" dirty="0" smtClean="0"/>
              <a:t>, </a:t>
            </a:r>
            <a:r>
              <a:rPr lang="en-GB" sz="1800" dirty="0" err="1" smtClean="0"/>
              <a:t>sécrétion</a:t>
            </a:r>
            <a:r>
              <a:rPr lang="en-GB" sz="1800" dirty="0" smtClean="0"/>
              <a:t> </a:t>
            </a:r>
            <a:r>
              <a:rPr lang="en-GB" sz="1800" dirty="0" err="1" smtClean="0"/>
              <a:t>facteurs</a:t>
            </a:r>
            <a:r>
              <a:rPr lang="en-GB" sz="1800" dirty="0" smtClean="0"/>
              <a:t> </a:t>
            </a:r>
            <a:r>
              <a:rPr lang="en-GB" sz="1800" dirty="0" err="1" smtClean="0"/>
              <a:t>bioactifs</a:t>
            </a:r>
            <a:r>
              <a:rPr lang="en-GB" sz="1800" dirty="0" smtClean="0"/>
              <a:t>; </a:t>
            </a:r>
          </a:p>
          <a:p>
            <a:r>
              <a:rPr lang="fr-FR" sz="1800" dirty="0" smtClean="0"/>
              <a:t>Réparation / Régénération tissulaire:  </a:t>
            </a:r>
            <a:r>
              <a:rPr lang="fr-FR" sz="1800" dirty="0" smtClean="0"/>
              <a:t>Stimuler </a:t>
            </a:r>
            <a:r>
              <a:rPr lang="fr-FR" sz="1800" dirty="0"/>
              <a:t>les cellules </a:t>
            </a:r>
            <a:r>
              <a:rPr lang="fr-FR" sz="1800" dirty="0" smtClean="0"/>
              <a:t>présentes ;</a:t>
            </a:r>
            <a:r>
              <a:rPr lang="en-GB" sz="1800" dirty="0" smtClean="0"/>
              <a:t> </a:t>
            </a:r>
            <a:r>
              <a:rPr lang="en-GB" sz="1800" dirty="0" err="1" smtClean="0"/>
              <a:t>Apport</a:t>
            </a:r>
            <a:r>
              <a:rPr lang="en-GB" sz="1800" dirty="0" smtClean="0"/>
              <a:t> </a:t>
            </a:r>
            <a:r>
              <a:rPr lang="en-GB" sz="1800" dirty="0"/>
              <a:t>de </a:t>
            </a:r>
            <a:r>
              <a:rPr lang="en-GB" sz="1800" dirty="0" err="1" smtClean="0"/>
              <a:t>nouvelles</a:t>
            </a:r>
            <a:r>
              <a:rPr lang="en-GB" sz="1800" dirty="0" smtClean="0"/>
              <a:t> cellules; </a:t>
            </a:r>
            <a:r>
              <a:rPr lang="en-GB" sz="1800" dirty="0" err="1" smtClean="0"/>
              <a:t>facteurs</a:t>
            </a:r>
            <a:r>
              <a:rPr lang="en-GB" sz="1800" dirty="0" smtClean="0"/>
              <a:t> stimulants pour la </a:t>
            </a:r>
            <a:r>
              <a:rPr lang="en-GB" sz="1800" dirty="0" err="1" smtClean="0"/>
              <a:t>différenciation</a:t>
            </a:r>
            <a:r>
              <a:rPr lang="en-GB" sz="1800" dirty="0" smtClean="0"/>
              <a:t>, car les CSM </a:t>
            </a:r>
            <a:r>
              <a:rPr lang="en-GB" sz="1800" dirty="0" err="1" smtClean="0"/>
              <a:t>seules</a:t>
            </a:r>
            <a:r>
              <a:rPr lang="en-GB" sz="1800" dirty="0" smtClean="0"/>
              <a:t> </a:t>
            </a:r>
            <a:r>
              <a:rPr lang="en-GB" sz="1800" dirty="0" err="1" smtClean="0"/>
              <a:t>sont</a:t>
            </a:r>
            <a:r>
              <a:rPr lang="en-GB" sz="1800" dirty="0" smtClean="0"/>
              <a:t> </a:t>
            </a:r>
            <a:r>
              <a:rPr lang="en-GB" sz="1800" dirty="0" err="1" smtClean="0"/>
              <a:t>quiescentes</a:t>
            </a:r>
            <a:r>
              <a:rPr lang="en-GB" sz="1800" dirty="0" smtClean="0"/>
              <a:t> +++</a:t>
            </a:r>
            <a:endParaRPr lang="en-GB" sz="1800" dirty="0"/>
          </a:p>
          <a:p>
            <a:r>
              <a:rPr lang="fr-FR" sz="1800" dirty="0" smtClean="0"/>
              <a:t>  </a:t>
            </a:r>
            <a:r>
              <a:rPr lang="fr-FR" sz="1800" b="1" dirty="0" smtClean="0">
                <a:latin typeface="Arial"/>
                <a:ea typeface="ＭＳ 明朝"/>
                <a:cs typeface="Times New Roman"/>
              </a:rPr>
              <a:t> </a:t>
            </a:r>
            <a:endParaRPr lang="en-GB" sz="1800" dirty="0"/>
          </a:p>
        </p:txBody>
      </p:sp>
      <p:pic>
        <p:nvPicPr>
          <p:cNvPr id="4" name="Imag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1765" y="307874"/>
            <a:ext cx="1565870" cy="1261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48736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b="1" dirty="0"/>
              <a:t>Arthrose Genou et Thérapie Cellulaire:</a:t>
            </a:r>
            <a:br>
              <a:rPr lang="fr-FR" sz="2800" b="1" dirty="0"/>
            </a:br>
            <a:r>
              <a:rPr lang="fr-FR" sz="2800" b="1" dirty="0" err="1"/>
              <a:t>I</a:t>
            </a:r>
            <a:r>
              <a:rPr lang="fr-FR" sz="2800" b="1" dirty="0" err="1" smtClean="0"/>
              <a:t>ngéniérie</a:t>
            </a:r>
            <a:r>
              <a:rPr lang="fr-FR" sz="2800" b="1" dirty="0" smtClean="0"/>
              <a:t> tissulaire</a:t>
            </a:r>
            <a:endParaRPr lang="fr-FR" sz="2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820859271"/>
              </p:ext>
            </p:extLst>
          </p:nvPr>
        </p:nvGraphicFramePr>
        <p:xfrm>
          <a:off x="431642" y="1676743"/>
          <a:ext cx="8494714" cy="5181258"/>
        </p:xfrm>
        <a:graphic>
          <a:graphicData uri="http://schemas.openxmlformats.org/drawingml/2006/table">
            <a:tbl>
              <a:tblPr firstRow="1" bandRow="1">
                <a:tableStyleId>{5C22544A-7EE6-4342-B048-85BDC9FD1C3A}</a:tableStyleId>
              </a:tblPr>
              <a:tblGrid>
                <a:gridCol w="4118010"/>
                <a:gridCol w="4376704"/>
              </a:tblGrid>
              <a:tr h="1203627">
                <a:tc>
                  <a:txBody>
                    <a:bodyPr/>
                    <a:lstStyle/>
                    <a:p>
                      <a:endParaRPr lang="fr-FR" dirty="0" smtClean="0"/>
                    </a:p>
                    <a:p>
                      <a:pPr algn="ctr"/>
                      <a:r>
                        <a:rPr lang="fr-FR" sz="2000" dirty="0" smtClean="0"/>
                        <a:t>3 composants sont indispensables</a:t>
                      </a:r>
                      <a:r>
                        <a:rPr lang="fr-FR" sz="2000" baseline="0" dirty="0" smtClean="0"/>
                        <a:t> </a:t>
                      </a:r>
                      <a:endParaRPr lang="fr-F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FR" sz="2000" dirty="0" smtClean="0"/>
                        <a:t>… pour</a:t>
                      </a:r>
                      <a:r>
                        <a:rPr lang="fr-FR" sz="2000" baseline="0" dirty="0" smtClean="0"/>
                        <a:t> l</a:t>
                      </a:r>
                      <a:r>
                        <a:rPr lang="fr-FR" sz="2000" dirty="0" smtClean="0"/>
                        <a:t>a régénération tissulaire</a:t>
                      </a:r>
                    </a:p>
                    <a:p>
                      <a:pPr algn="ctr"/>
                      <a:endParaRPr lang="fr-FR" dirty="0"/>
                    </a:p>
                  </a:txBody>
                  <a:tcPr/>
                </a:tc>
              </a:tr>
              <a:tr h="3977631">
                <a:tc>
                  <a:txBody>
                    <a:bodyPr/>
                    <a:lstStyle/>
                    <a:p>
                      <a:r>
                        <a:rPr lang="fr-FR" dirty="0" smtClean="0"/>
                        <a:t>Les CSM</a:t>
                      </a:r>
                    </a:p>
                    <a:p>
                      <a:endParaRPr lang="fr-FR" dirty="0" smtClean="0"/>
                    </a:p>
                    <a:p>
                      <a:endParaRPr lang="fr-FR" dirty="0" smtClean="0"/>
                    </a:p>
                    <a:p>
                      <a:endParaRPr lang="fr-FR" dirty="0" smtClean="0"/>
                    </a:p>
                    <a:p>
                      <a:r>
                        <a:rPr lang="fr-FR" dirty="0" smtClean="0"/>
                        <a:t>Facteurs de croissance</a:t>
                      </a:r>
                    </a:p>
                    <a:p>
                      <a:endParaRPr lang="fr-FR" dirty="0" smtClean="0"/>
                    </a:p>
                    <a:p>
                      <a:endParaRPr lang="fr-FR" dirty="0" smtClean="0"/>
                    </a:p>
                    <a:p>
                      <a:r>
                        <a:rPr lang="fr-FR" dirty="0" smtClean="0"/>
                        <a:t>Le</a:t>
                      </a:r>
                      <a:r>
                        <a:rPr lang="fr-FR" baseline="0" dirty="0" smtClean="0"/>
                        <a:t> </a:t>
                      </a:r>
                      <a:r>
                        <a:rPr lang="fr-FR" baseline="0" dirty="0" err="1" smtClean="0"/>
                        <a:t>scaffold</a:t>
                      </a:r>
                      <a:endParaRPr lang="fr-FR" baseline="0" dirty="0" smtClean="0"/>
                    </a:p>
                    <a:p>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Cette procédure à 3 composants et en 1 temps opératoire …</a:t>
                      </a:r>
                    </a:p>
                    <a:p>
                      <a:endParaRPr lang="fr-FR" dirty="0"/>
                    </a:p>
                  </a:txBody>
                  <a:tcPr/>
                </a:tc>
                <a:tc>
                  <a:txBody>
                    <a:bodyPr/>
                    <a:lstStyle/>
                    <a:p>
                      <a:r>
                        <a:rPr lang="en-GB" dirty="0" err="1" smtClean="0"/>
                        <a:t>différenciation</a:t>
                      </a:r>
                      <a:r>
                        <a:rPr lang="en-GB" dirty="0" smtClean="0"/>
                        <a:t> des CSM en chondrocyte </a:t>
                      </a:r>
                      <a:r>
                        <a:rPr lang="en-GB" dirty="0" err="1" smtClean="0"/>
                        <a:t>ou</a:t>
                      </a:r>
                      <a:r>
                        <a:rPr lang="en-GB" dirty="0" smtClean="0"/>
                        <a:t> en </a:t>
                      </a:r>
                      <a:r>
                        <a:rPr lang="en-GB" dirty="0" err="1" smtClean="0"/>
                        <a:t>ostéoblaste</a:t>
                      </a:r>
                      <a:r>
                        <a:rPr lang="en-GB" dirty="0" smtClean="0"/>
                        <a:t> </a:t>
                      </a:r>
                      <a:r>
                        <a:rPr lang="en-GB" dirty="0" err="1" smtClean="0"/>
                        <a:t>dans</a:t>
                      </a:r>
                      <a:r>
                        <a:rPr lang="en-GB" dirty="0" smtClean="0"/>
                        <a:t> un </a:t>
                      </a:r>
                      <a:r>
                        <a:rPr lang="en-GB" dirty="0" err="1" smtClean="0"/>
                        <a:t>défect</a:t>
                      </a:r>
                      <a:r>
                        <a:rPr lang="en-GB" dirty="0" smtClean="0"/>
                        <a:t> </a:t>
                      </a:r>
                      <a:r>
                        <a:rPr lang="en-GB" dirty="0" err="1" smtClean="0"/>
                        <a:t>chondral</a:t>
                      </a:r>
                      <a:r>
                        <a:rPr lang="en-GB" dirty="0" smtClean="0"/>
                        <a:t> </a:t>
                      </a:r>
                      <a:r>
                        <a:rPr lang="en-GB" dirty="0" err="1" smtClean="0"/>
                        <a:t>ou</a:t>
                      </a:r>
                      <a:r>
                        <a:rPr lang="en-GB" dirty="0" smtClean="0"/>
                        <a:t> </a:t>
                      </a:r>
                      <a:r>
                        <a:rPr lang="en-GB" dirty="0" err="1" smtClean="0"/>
                        <a:t>osseux</a:t>
                      </a:r>
                      <a:endParaRPr lang="en-GB" dirty="0" smtClean="0"/>
                    </a:p>
                    <a:p>
                      <a:endParaRPr lang="en-GB" dirty="0" smtClean="0"/>
                    </a:p>
                    <a:p>
                      <a:r>
                        <a:rPr lang="en-GB" dirty="0" err="1" smtClean="0"/>
                        <a:t>Permettent</a:t>
                      </a:r>
                      <a:r>
                        <a:rPr lang="en-GB" dirty="0" smtClean="0"/>
                        <a:t> </a:t>
                      </a:r>
                      <a:r>
                        <a:rPr lang="en-GB" dirty="0" err="1" smtClean="0"/>
                        <a:t>d’éviter</a:t>
                      </a:r>
                      <a:r>
                        <a:rPr lang="en-GB" dirty="0" smtClean="0"/>
                        <a:t> </a:t>
                      </a:r>
                      <a:r>
                        <a:rPr lang="en-GB" dirty="0" err="1" smtClean="0"/>
                        <a:t>l’expansion</a:t>
                      </a:r>
                      <a:r>
                        <a:rPr lang="en-GB" dirty="0" smtClean="0"/>
                        <a:t> en culture:</a:t>
                      </a:r>
                    </a:p>
                    <a:p>
                      <a:r>
                        <a:rPr lang="en-GB" dirty="0" smtClean="0"/>
                        <a:t>Activation des CSM</a:t>
                      </a:r>
                    </a:p>
                    <a:p>
                      <a:endParaRPr lang="en-GB" dirty="0" smtClean="0"/>
                    </a:p>
                    <a:p>
                      <a:r>
                        <a:rPr lang="en-GB" dirty="0" err="1" smtClean="0"/>
                        <a:t>Vecteur</a:t>
                      </a:r>
                      <a:r>
                        <a:rPr lang="en-GB" dirty="0" smtClean="0"/>
                        <a:t> </a:t>
                      </a:r>
                      <a:r>
                        <a:rPr lang="en-GB" dirty="0" err="1" smtClean="0"/>
                        <a:t>biomatériel</a:t>
                      </a:r>
                      <a:r>
                        <a:rPr lang="en-GB" dirty="0" smtClean="0"/>
                        <a:t>: </a:t>
                      </a:r>
                      <a:r>
                        <a:rPr lang="en-GB" dirty="0" err="1" smtClean="0"/>
                        <a:t>matrice</a:t>
                      </a:r>
                      <a:r>
                        <a:rPr lang="en-GB" dirty="0" smtClean="0"/>
                        <a:t> 3D </a:t>
                      </a:r>
                      <a:r>
                        <a:rPr lang="en-GB" dirty="0" err="1" smtClean="0"/>
                        <a:t>à</a:t>
                      </a:r>
                      <a:r>
                        <a:rPr lang="en-GB" dirty="0" smtClean="0"/>
                        <a:t> </a:t>
                      </a:r>
                      <a:r>
                        <a:rPr lang="en-GB" dirty="0" err="1" smtClean="0"/>
                        <a:t>rôle</a:t>
                      </a:r>
                      <a:r>
                        <a:rPr lang="en-GB" dirty="0" smtClean="0"/>
                        <a:t> de transport des CSM</a:t>
                      </a:r>
                    </a:p>
                    <a:p>
                      <a:endParaRPr lang="en-GB" dirty="0" smtClean="0"/>
                    </a:p>
                    <a:p>
                      <a:r>
                        <a:rPr lang="en-GB" dirty="0" err="1" smtClean="0"/>
                        <a:t>Efficace</a:t>
                      </a:r>
                      <a:r>
                        <a:rPr lang="en-GB" baseline="0" dirty="0" smtClean="0"/>
                        <a:t> </a:t>
                      </a:r>
                      <a:r>
                        <a:rPr lang="en-GB" baseline="0" dirty="0" err="1" smtClean="0"/>
                        <a:t>dans</a:t>
                      </a:r>
                      <a:r>
                        <a:rPr lang="en-GB" baseline="0" dirty="0" smtClean="0"/>
                        <a:t> la </a:t>
                      </a:r>
                      <a:r>
                        <a:rPr lang="en-GB" baseline="0" dirty="0" err="1" smtClean="0"/>
                        <a:t>création</a:t>
                      </a:r>
                      <a:r>
                        <a:rPr lang="en-GB" baseline="0" dirty="0" smtClean="0"/>
                        <a:t> du cartilage </a:t>
                      </a:r>
                      <a:r>
                        <a:rPr lang="en-GB" baseline="0" dirty="0" err="1" smtClean="0"/>
                        <a:t>hyalin</a:t>
                      </a:r>
                      <a:r>
                        <a:rPr lang="en-GB" baseline="0" dirty="0" smtClean="0"/>
                        <a:t> </a:t>
                      </a:r>
                      <a:r>
                        <a:rPr lang="en-GB" baseline="0" dirty="0" err="1" smtClean="0"/>
                        <a:t>lors</a:t>
                      </a:r>
                      <a:r>
                        <a:rPr lang="en-GB" baseline="0" dirty="0" smtClean="0"/>
                        <a:t> des </a:t>
                      </a:r>
                      <a:r>
                        <a:rPr lang="en-GB" baseline="0" dirty="0" err="1" smtClean="0"/>
                        <a:t>expérimentations</a:t>
                      </a:r>
                      <a:r>
                        <a:rPr lang="en-GB" baseline="0" dirty="0" smtClean="0"/>
                        <a:t> </a:t>
                      </a:r>
                      <a:r>
                        <a:rPr lang="en-GB" baseline="0" dirty="0" err="1" smtClean="0"/>
                        <a:t>précliniques</a:t>
                      </a:r>
                      <a:r>
                        <a:rPr lang="en-GB" baseline="0" dirty="0" smtClean="0"/>
                        <a:t> </a:t>
                      </a:r>
                      <a:r>
                        <a:rPr lang="en-GB" baseline="0" dirty="0" err="1" smtClean="0"/>
                        <a:t>animales</a:t>
                      </a:r>
                      <a:endParaRPr lang="fr-FR" dirty="0"/>
                    </a:p>
                  </a:txBody>
                  <a:tcPr/>
                </a:tc>
              </a:tr>
            </a:tbl>
          </a:graphicData>
        </a:graphic>
      </p:graphicFrame>
    </p:spTree>
    <p:extLst>
      <p:ext uri="{BB962C8B-B14F-4D97-AF65-F5344CB8AC3E}">
        <p14:creationId xmlns:p14="http://schemas.microsoft.com/office/powerpoint/2010/main" val="14222755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 Cellules souche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Slide Cellules souches.pot</Template>
  <TotalTime>14044</TotalTime>
  <Words>2528</Words>
  <Application>Microsoft Macintosh PowerPoint</Application>
  <PresentationFormat>Présentation à l'écran (4:3)</PresentationFormat>
  <Paragraphs>260</Paragraphs>
  <Slides>43</Slides>
  <Notes>7</Notes>
  <HiddenSlides>0</HiddenSlides>
  <MMClips>1</MMClips>
  <ScaleCrop>false</ScaleCrop>
  <HeadingPairs>
    <vt:vector size="4" baseType="variant">
      <vt:variant>
        <vt:lpstr>Thème</vt:lpstr>
      </vt:variant>
      <vt:variant>
        <vt:i4>1</vt:i4>
      </vt:variant>
      <vt:variant>
        <vt:lpstr>Titres des diapositives</vt:lpstr>
      </vt:variant>
      <vt:variant>
        <vt:i4>43</vt:i4>
      </vt:variant>
    </vt:vector>
  </HeadingPairs>
  <TitlesOfParts>
    <vt:vector size="44" baseType="lpstr">
      <vt:lpstr>Slide Cellules souches</vt:lpstr>
      <vt:lpstr>Arthrose localisée du Genou:  Traitement par Cellules Souches Mésenchymateuses sous Arthroscopie</vt:lpstr>
      <vt:lpstr>CSM et Arthrose Genou</vt:lpstr>
      <vt:lpstr>CSM et Arthrose Genou Buts de la restauration du cartilage</vt:lpstr>
      <vt:lpstr>CSM et Arthrose Genou Techniques actuelles de réparation du cartilage (1): thérapies adjuvantes médicales</vt:lpstr>
      <vt:lpstr>CSM et Arthrose Genou Techniques actuelles de réparation du cartilage (2)</vt:lpstr>
      <vt:lpstr>CSM et Arthrose Genou Les nouvelles techniques de réparation du cartilage: Thérapie Cellulaire (1)</vt:lpstr>
      <vt:lpstr>CSM et Arthrose Genou Les nouvelles techniques de réparation du cartilage: Thérapie Cellulaire (2)</vt:lpstr>
      <vt:lpstr> Arthrose Genou et Thérapie Cellulaire:                            les cellules souches mésenchymateuses </vt:lpstr>
      <vt:lpstr>Arthrose Genou et Thérapie Cellulaire: Ingéniérie tissulaire</vt:lpstr>
      <vt:lpstr>Arthrose Genou et Thérapie Cellulaire: expérience préclinique sur l’animal (1)</vt:lpstr>
      <vt:lpstr>Arthrose Genou et Thérapie Cellulaire: expérience préclinique sur l’animal (2)</vt:lpstr>
      <vt:lpstr>Essai clinique de recherche biomédicale  </vt:lpstr>
      <vt:lpstr>Traitement en un temps des lésions ostéochondrales du genou par implantation sous arthroscopie de CSM activées de moelle osseuse aspirée :</vt:lpstr>
      <vt:lpstr>Défect ostéochondral du Genou  et greffe de CSM</vt:lpstr>
      <vt:lpstr>Défect ostéochondral du Genou  et greffe de CSM au cours d’un essai clinique</vt:lpstr>
      <vt:lpstr>Défect ostéochondral du Genou  et greffe de CSM : série (1)</vt:lpstr>
      <vt:lpstr>Défect ostéochondral du Genou  et greffe de CSM : série (2)</vt:lpstr>
      <vt:lpstr>Défect ostéochondral du Genou  et greffe de CSM : série (3)</vt:lpstr>
      <vt:lpstr>Arthrose Genou et CSM Sièges des défects chondraux</vt:lpstr>
      <vt:lpstr>Arthrose Genou et CSM Pathologies associées</vt:lpstr>
      <vt:lpstr>Arthrose Genou et CSM Choix du Scaffold</vt:lpstr>
      <vt:lpstr> Arthrose Genou et CSM Technique Opératoire (1) </vt:lpstr>
      <vt:lpstr>Arthrose Genou et CSM Technique Opératoire (2) </vt:lpstr>
      <vt:lpstr> Arthrose Genou et CSM Technique Opératoire (3) </vt:lpstr>
      <vt:lpstr> Arthrose Genou et CSM Technique Opératoire (4) </vt:lpstr>
      <vt:lpstr>Arthrose Genou et CSM Résultats (1): favorables à 12-18 mois</vt:lpstr>
      <vt:lpstr>Arthrose Genou et CSM Résultats (2)</vt:lpstr>
      <vt:lpstr> Arthrose Genou et CSM / Résultats (3)  Images IRM et arthro-scanner à 1 an minimum (1) </vt:lpstr>
      <vt:lpstr> Arthrose Genou et CSM / Résultats (3)  Images IRM et arthro-scanner à 1 an minimum (1bis) </vt:lpstr>
      <vt:lpstr>Arthrose Genou et CSM / Résultats (3)  Images IRM et arthro-scanner à 1 an minimum (2)</vt:lpstr>
      <vt:lpstr> Arthrose Genou et CSM / Résultats (3)  Images IRM et arthro-scanner à 1 an minimum (2bis ) </vt:lpstr>
      <vt:lpstr>Arthrose Genou et CSM / Résultats (3)  Images IRM et arthro-scanner à 1 an minimum (3) </vt:lpstr>
      <vt:lpstr>Arthrose Genou et CSM / Résultats (3)  Images IRM et arthro-scanner à 1 an minimum (4) </vt:lpstr>
      <vt:lpstr>Arthrose Genou et CSM / Résultats (3)  Images IRM et arthro-scanner à 1 an minimum (4) </vt:lpstr>
      <vt:lpstr>Arthrose Genou et CSM / Résultats (4)  arthroscopie 2nd look et biopsie néocartilage</vt:lpstr>
      <vt:lpstr>Arthrose Genou et CSM / Résultats (4)  arthroscopie 2nd look et biopsie néocartilage</vt:lpstr>
      <vt:lpstr>Arthrose Genou et CSM / Résultats (4)  arthroscopie 2nd look et biopsie néocartilage</vt:lpstr>
      <vt:lpstr>Arthrose Genou et CSM / Résultats (4)  arthroscopie 2nd look et biopsie néocartilage</vt:lpstr>
      <vt:lpstr>Incidents et complications</vt:lpstr>
      <vt:lpstr>Arthrose Genou et CSM Discussion (1)</vt:lpstr>
      <vt:lpstr>Arthrose Genou et CSM Discussion (2)</vt:lpstr>
      <vt:lpstr>Arthrose Genou et CSM Conclusion </vt:lpstr>
      <vt:lpstr>Arthrose Genou et CSM </vt:lpstr>
    </vt:vector>
  </TitlesOfParts>
  <Company>Institut Arthrosport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Cellules souches Mésenchymateuses et Arthrose du Genou</dc:title>
  <dc:creator>Michel Assor</dc:creator>
  <cp:lastModifiedBy>michel assor</cp:lastModifiedBy>
  <cp:revision>357</cp:revision>
  <dcterms:created xsi:type="dcterms:W3CDTF">2011-12-10T20:05:23Z</dcterms:created>
  <dcterms:modified xsi:type="dcterms:W3CDTF">2012-06-24T16:39:54Z</dcterms:modified>
</cp:coreProperties>
</file>